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2"/>
  </p:notesMasterIdLst>
  <p:handoutMasterIdLst>
    <p:handoutMasterId r:id="rId43"/>
  </p:handoutMasterIdLst>
  <p:sldIdLst>
    <p:sldId id="382" r:id="rId5"/>
    <p:sldId id="609" r:id="rId6"/>
    <p:sldId id="611" r:id="rId7"/>
    <p:sldId id="613" r:id="rId8"/>
    <p:sldId id="612" r:id="rId9"/>
    <p:sldId id="614" r:id="rId10"/>
    <p:sldId id="615" r:id="rId11"/>
    <p:sldId id="616" r:id="rId12"/>
    <p:sldId id="617" r:id="rId13"/>
    <p:sldId id="618" r:id="rId14"/>
    <p:sldId id="619" r:id="rId15"/>
    <p:sldId id="620" r:id="rId16"/>
    <p:sldId id="621" r:id="rId17"/>
    <p:sldId id="622" r:id="rId18"/>
    <p:sldId id="623" r:id="rId19"/>
    <p:sldId id="624" r:id="rId20"/>
    <p:sldId id="625" r:id="rId21"/>
    <p:sldId id="627" r:id="rId22"/>
    <p:sldId id="626" r:id="rId23"/>
    <p:sldId id="628" r:id="rId24"/>
    <p:sldId id="629" r:id="rId25"/>
    <p:sldId id="630" r:id="rId26"/>
    <p:sldId id="631" r:id="rId27"/>
    <p:sldId id="632" r:id="rId28"/>
    <p:sldId id="633" r:id="rId29"/>
    <p:sldId id="634" r:id="rId30"/>
    <p:sldId id="635" r:id="rId31"/>
    <p:sldId id="645" r:id="rId32"/>
    <p:sldId id="636" r:id="rId33"/>
    <p:sldId id="637" r:id="rId34"/>
    <p:sldId id="638" r:id="rId35"/>
    <p:sldId id="639" r:id="rId36"/>
    <p:sldId id="640" r:id="rId37"/>
    <p:sldId id="641" r:id="rId38"/>
    <p:sldId id="642" r:id="rId39"/>
    <p:sldId id="643" r:id="rId40"/>
    <p:sldId id="6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659" userDrawn="1">
          <p15:clr>
            <a:srgbClr val="A4A3A4"/>
          </p15:clr>
        </p15:guide>
        <p15:guide id="3" pos="7287" userDrawn="1">
          <p15:clr>
            <a:srgbClr val="A4A3A4"/>
          </p15:clr>
        </p15:guide>
        <p15:guide id="4" orient="horz" pos="3045" userDrawn="1">
          <p15:clr>
            <a:srgbClr val="A4A3A4"/>
          </p15:clr>
        </p15:guide>
        <p15:guide id="6" pos="4520" userDrawn="1">
          <p15:clr>
            <a:srgbClr val="A4A3A4"/>
          </p15:clr>
        </p15:guide>
        <p15:guide id="8" orient="horz" pos="368" userDrawn="1">
          <p15:clr>
            <a:srgbClr val="A4A3A4"/>
          </p15:clr>
        </p15:guide>
        <p15:guide id="9" pos="642" userDrawn="1">
          <p15:clr>
            <a:srgbClr val="A4A3A4"/>
          </p15:clr>
        </p15:guide>
        <p15:guide id="11" pos="6017" userDrawn="1">
          <p15:clr>
            <a:srgbClr val="A4A3A4"/>
          </p15:clr>
        </p15:guide>
        <p15:guide id="12" pos="2955" userDrawn="1">
          <p15:clr>
            <a:srgbClr val="A4A3A4"/>
          </p15:clr>
        </p15:guide>
        <p15:guide id="13" orient="horz" pos="686" userDrawn="1">
          <p15:clr>
            <a:srgbClr val="A4A3A4"/>
          </p15:clr>
        </p15:guide>
        <p15:guide id="14" pos="529" userDrawn="1">
          <p15:clr>
            <a:srgbClr val="A4A3A4"/>
          </p15:clr>
        </p15:guide>
        <p15:guide id="15" orient="horz" pos="4088" userDrawn="1">
          <p15:clr>
            <a:srgbClr val="A4A3A4"/>
          </p15:clr>
        </p15:guide>
        <p15:guide id="16" orient="horz" pos="1275" userDrawn="1">
          <p15:clr>
            <a:srgbClr val="A4A3A4"/>
          </p15:clr>
        </p15:guide>
        <p15:guide id="17" orient="horz" pos="39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761D99-80D6-BC0E-E311-548398254BCD}" name="Andres Felipe Ocampo Quiceno" initials="AFOQ" userId="Andres Felipe Ocampo Quiceno" providerId="None"/>
  <p188:author id="{DBA0F0B3-885B-9ED8-9AB1-FB99292BB538}" name="Andres Felipe Ocampo Quiceno" initials="AFOQ" userId="S::1143835519@icesi.edu.co::8ca54b6e-971d-484a-9055-651a87997b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E1"/>
    <a:srgbClr val="5B922B"/>
    <a:srgbClr val="B5E8FF"/>
    <a:srgbClr val="B4E1F1"/>
    <a:srgbClr val="34446E"/>
    <a:srgbClr val="00AABD"/>
    <a:srgbClr val="82BA26"/>
    <a:srgbClr val="EA5B38"/>
    <a:srgbClr val="94CAF3"/>
    <a:srgbClr val="002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4" autoAdjust="0"/>
    <p:restoredTop sz="96327" autoAdjust="0"/>
  </p:normalViewPr>
  <p:slideViewPr>
    <p:cSldViewPr snapToGrid="0">
      <p:cViewPr varScale="1">
        <p:scale>
          <a:sx n="114" d="100"/>
          <a:sy n="114" d="100"/>
        </p:scale>
        <p:origin x="996" y="114"/>
      </p:cViewPr>
      <p:guideLst>
        <p:guide pos="3659"/>
        <p:guide pos="7287"/>
        <p:guide orient="horz" pos="3045"/>
        <p:guide pos="4520"/>
        <p:guide orient="horz" pos="368"/>
        <p:guide pos="642"/>
        <p:guide pos="6017"/>
        <p:guide pos="2955"/>
        <p:guide orient="horz" pos="686"/>
        <p:guide pos="529"/>
        <p:guide orient="horz" pos="4088"/>
        <p:guide orient="horz" pos="1275"/>
        <p:guide orient="horz" pos="3952"/>
      </p:guideLst>
    </p:cSldViewPr>
  </p:slideViewPr>
  <p:notesTextViewPr>
    <p:cViewPr>
      <p:scale>
        <a:sx n="1" d="1"/>
        <a:sy n="1" d="1"/>
      </p:scale>
      <p:origin x="0" y="0"/>
    </p:cViewPr>
  </p:notesTextViewPr>
  <p:sorterViewPr>
    <p:cViewPr varScale="1">
      <p:scale>
        <a:sx n="1" d="1"/>
        <a:sy n="1" d="1"/>
      </p:scale>
      <p:origin x="0" y="-10296"/>
    </p:cViewPr>
  </p:sorterViewPr>
  <p:notesViewPr>
    <p:cSldViewPr snapToGrid="0">
      <p:cViewPr varScale="1">
        <p:scale>
          <a:sx n="146" d="100"/>
          <a:sy n="146" d="100"/>
        </p:scale>
        <p:origin x="460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7828D19-AFDA-BFAA-5673-207AF7E5C5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BDC616E5-8C72-69A9-8478-FDEE5669F8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0232EC-1BE2-4A04-8B83-BFC5601140B3}" type="datetimeFigureOut">
              <a:rPr lang="es-ES" smtClean="0"/>
              <a:t>08/08/2024</a:t>
            </a:fld>
            <a:endParaRPr lang="es-ES"/>
          </a:p>
        </p:txBody>
      </p:sp>
      <p:sp>
        <p:nvSpPr>
          <p:cNvPr id="4" name="Marcador de pie de página 3">
            <a:extLst>
              <a:ext uri="{FF2B5EF4-FFF2-40B4-BE49-F238E27FC236}">
                <a16:creationId xmlns:a16="http://schemas.microsoft.com/office/drawing/2014/main" id="{6429C413-3C8B-C268-249C-D36CF7FDA7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F7ED210-89AA-3E99-9960-E97CCACE90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722C69-D9B4-4BE8-9346-1C076032FFF2}" type="slidenum">
              <a:rPr lang="es-ES" smtClean="0"/>
              <a:t>‹Nº›</a:t>
            </a:fld>
            <a:endParaRPr lang="es-ES"/>
          </a:p>
        </p:txBody>
      </p:sp>
    </p:spTree>
    <p:extLst>
      <p:ext uri="{BB962C8B-B14F-4D97-AF65-F5344CB8AC3E}">
        <p14:creationId xmlns:p14="http://schemas.microsoft.com/office/powerpoint/2010/main" val="3754468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E507C-8858-4C89-8159-FFA19C580029}" type="datetimeFigureOut">
              <a:rPr lang="en-US" smtClean="0"/>
              <a:t>8/8/2024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DE7B6-2070-49AA-AE58-D9C9A76A8A9D}" type="slidenum">
              <a:rPr lang="en-US" smtClean="0"/>
              <a:t>‹Nº›</a:t>
            </a:fld>
            <a:endParaRPr lang="en-US"/>
          </a:p>
        </p:txBody>
      </p:sp>
    </p:spTree>
    <p:extLst>
      <p:ext uri="{BB962C8B-B14F-4D97-AF65-F5344CB8AC3E}">
        <p14:creationId xmlns:p14="http://schemas.microsoft.com/office/powerpoint/2010/main" val="4275717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ortada">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ree, outdoor, sky, bushes&#10;&#10;Description automatically generated">
            <a:extLst>
              <a:ext uri="{FF2B5EF4-FFF2-40B4-BE49-F238E27FC236}">
                <a16:creationId xmlns:a16="http://schemas.microsoft.com/office/drawing/2014/main" id="{DDD3B1AD-A5AC-F44C-83C3-F649D54CDF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922" r="1637"/>
          <a:stretch/>
        </p:blipFill>
        <p:spPr>
          <a:xfrm>
            <a:off x="0" y="0"/>
            <a:ext cx="12328071" cy="6858000"/>
          </a:xfrm>
          <a:prstGeom prst="rect">
            <a:avLst/>
          </a:prstGeom>
        </p:spPr>
      </p:pic>
      <p:sp>
        <p:nvSpPr>
          <p:cNvPr id="5" name="Rounded Rectangle 4">
            <a:extLst>
              <a:ext uri="{FF2B5EF4-FFF2-40B4-BE49-F238E27FC236}">
                <a16:creationId xmlns:a16="http://schemas.microsoft.com/office/drawing/2014/main" id="{4B3FA92A-8E39-9E44-83EC-657B859A6353}"/>
              </a:ext>
            </a:extLst>
          </p:cNvPr>
          <p:cNvSpPr/>
          <p:nvPr userDrawn="1"/>
        </p:nvSpPr>
        <p:spPr>
          <a:xfrm rot="16200000">
            <a:off x="2724751" y="-2724749"/>
            <a:ext cx="6878570" cy="1232807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7" name="Picture 6">
            <a:extLst>
              <a:ext uri="{FF2B5EF4-FFF2-40B4-BE49-F238E27FC236}">
                <a16:creationId xmlns:a16="http://schemas.microsoft.com/office/drawing/2014/main" id="{5ADAD6F8-0D84-064D-AFC9-96B0ECB347A8}"/>
              </a:ext>
            </a:extLst>
          </p:cNvPr>
          <p:cNvPicPr>
            <a:picLocks noChangeAspect="1"/>
          </p:cNvPicPr>
          <p:nvPr userDrawn="1"/>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179126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93657-0C76-0843-8542-B3B47A558D70}"/>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89494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94183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raportada">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1317339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raportada">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282003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raportada">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35072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ed Rectangle 26">
            <a:extLst>
              <a:ext uri="{FF2B5EF4-FFF2-40B4-BE49-F238E27FC236}">
                <a16:creationId xmlns:a16="http://schemas.microsoft.com/office/drawing/2014/main" id="{1FB4502F-F224-6B42-A39C-720D69B22BD5}"/>
              </a:ext>
            </a:extLst>
          </p:cNvPr>
          <p:cNvSpPr/>
          <p:nvPr userDrawn="1"/>
        </p:nvSpPr>
        <p:spPr>
          <a:xfrm flipV="1">
            <a:off x="0" y="3274779"/>
            <a:ext cx="12192000" cy="3583221"/>
          </a:xfrm>
          <a:prstGeom prst="roundRect">
            <a:avLst>
              <a:gd name="adj"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93544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EDB8B43-2928-0444-9480-56B012ADD2B3}"/>
              </a:ext>
            </a:extLst>
          </p:cNvPr>
          <p:cNvSpPr/>
          <p:nvPr userDrawn="1"/>
        </p:nvSpPr>
        <p:spPr>
          <a:xfrm flipV="1">
            <a:off x="0" y="3274779"/>
            <a:ext cx="12192000" cy="3583221"/>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06663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D9737356-C99F-7146-AB42-723C664E14E5}"/>
              </a:ext>
            </a:extLst>
          </p:cNvPr>
          <p:cNvSpPr/>
          <p:nvPr userDrawn="1"/>
        </p:nvSpPr>
        <p:spPr>
          <a:xfrm flipV="1">
            <a:off x="0" y="3274779"/>
            <a:ext cx="12192000" cy="3583221"/>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31267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8CA141E-6507-C44B-B977-E05ACF9AD064}"/>
              </a:ext>
            </a:extLst>
          </p:cNvPr>
          <p:cNvSpPr/>
          <p:nvPr userDrawn="1"/>
        </p:nvSpPr>
        <p:spPr>
          <a:xfrm flipV="1">
            <a:off x="0" y="3274779"/>
            <a:ext cx="12192000" cy="3583221"/>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408227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9" name="Chart Placeholder 8">
            <a:extLst>
              <a:ext uri="{FF2B5EF4-FFF2-40B4-BE49-F238E27FC236}">
                <a16:creationId xmlns:a16="http://schemas.microsoft.com/office/drawing/2014/main" id="{645E033A-1F4A-B54C-90F7-BE1984DCCB78}"/>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27422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13" name="Rectangle 12">
            <a:extLst>
              <a:ext uri="{FF2B5EF4-FFF2-40B4-BE49-F238E27FC236}">
                <a16:creationId xmlns:a16="http://schemas.microsoft.com/office/drawing/2014/main" id="{DB91DA21-BF02-9245-AFCF-75EE60D70D83}"/>
              </a:ext>
            </a:extLst>
          </p:cNvPr>
          <p:cNvSpPr/>
          <p:nvPr userDrawn="1"/>
        </p:nvSpPr>
        <p:spPr>
          <a:xfrm rot="16200000">
            <a:off x="6622762" y="1288774"/>
            <a:ext cx="6857998" cy="4280454"/>
          </a:xfrm>
          <a:prstGeom prst="rect">
            <a:avLst/>
          </a:prstGeom>
          <a:gradFill flip="none" rotWithShape="1">
            <a:gsLst>
              <a:gs pos="60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4" name="Rounded Rectangle 3">
            <a:extLst>
              <a:ext uri="{FF2B5EF4-FFF2-40B4-BE49-F238E27FC236}">
                <a16:creationId xmlns:a16="http://schemas.microsoft.com/office/drawing/2014/main" id="{29952B0A-4CB3-1E45-A01F-69D491ED9A89}"/>
              </a:ext>
            </a:extLst>
          </p:cNvPr>
          <p:cNvSpPr/>
          <p:nvPr userDrawn="1"/>
        </p:nvSpPr>
        <p:spPr>
          <a:xfrm rot="5400000">
            <a:off x="2662342" y="-2671646"/>
            <a:ext cx="6857997" cy="12201295"/>
          </a:xfrm>
          <a:prstGeom prst="roundRect">
            <a:avLst>
              <a:gd name="adj" fmla="val 0"/>
            </a:avLst>
          </a:prstGeom>
          <a:gradFill>
            <a:gsLst>
              <a:gs pos="98000">
                <a:schemeClr val="accent4"/>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ound Same Side Corner Rectangle 18">
            <a:extLst>
              <a:ext uri="{FF2B5EF4-FFF2-40B4-BE49-F238E27FC236}">
                <a16:creationId xmlns:a16="http://schemas.microsoft.com/office/drawing/2014/main" id="{2940C25C-7639-1940-A669-C65FF3A3CB87}"/>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2" name="Picture 11">
            <a:extLst>
              <a:ext uri="{FF2B5EF4-FFF2-40B4-BE49-F238E27FC236}">
                <a16:creationId xmlns:a16="http://schemas.microsoft.com/office/drawing/2014/main" id="{FB495A54-A92B-374C-819C-DEE9F8983E2C}"/>
              </a:ext>
            </a:extLst>
          </p:cNvPr>
          <p:cNvPicPr>
            <a:picLocks noChangeAspect="1"/>
          </p:cNvPicPr>
          <p:nvPr userDrawn="1"/>
        </p:nvPicPr>
        <p:blipFill>
          <a:blip r:embed="rId3"/>
          <a:stretch>
            <a:fillRect/>
          </a:stretch>
        </p:blipFill>
        <p:spPr>
          <a:xfrm>
            <a:off x="1474862" y="1796839"/>
            <a:ext cx="2582551" cy="554246"/>
          </a:xfrm>
          <a:prstGeom prst="rect">
            <a:avLst/>
          </a:prstGeom>
        </p:spPr>
      </p:pic>
    </p:spTree>
    <p:extLst>
      <p:ext uri="{BB962C8B-B14F-4D97-AF65-F5344CB8AC3E}">
        <p14:creationId xmlns:p14="http://schemas.microsoft.com/office/powerpoint/2010/main" val="2281275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D2F4E26E-364C-9E48-9BCA-7BD266BDF0F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161435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99696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C6381A7B-E634-8D4C-ABD7-EE746F5B522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1057286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795428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340091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3854321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57868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78393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312709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72665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ed Rectangle 7">
            <a:extLst>
              <a:ext uri="{FF2B5EF4-FFF2-40B4-BE49-F238E27FC236}">
                <a16:creationId xmlns:a16="http://schemas.microsoft.com/office/drawing/2014/main" id="{6A118609-6309-AC4F-BE2A-FB8FA1810B4E}"/>
              </a:ext>
            </a:extLst>
          </p:cNvPr>
          <p:cNvSpPr/>
          <p:nvPr userDrawn="1"/>
        </p:nvSpPr>
        <p:spPr>
          <a:xfrm rot="5400000">
            <a:off x="2667003" y="-2666999"/>
            <a:ext cx="6857997" cy="12192006"/>
          </a:xfrm>
          <a:prstGeom prst="roundRect">
            <a:avLst>
              <a:gd name="adj" fmla="val 0"/>
            </a:avLst>
          </a:prstGeom>
          <a:gradFill>
            <a:gsLst>
              <a:gs pos="98000">
                <a:schemeClr val="accent2"/>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9" name="Picture 8">
            <a:extLst>
              <a:ext uri="{FF2B5EF4-FFF2-40B4-BE49-F238E27FC236}">
                <a16:creationId xmlns:a16="http://schemas.microsoft.com/office/drawing/2014/main" id="{65CAC86F-3F18-A846-8CE0-20B8BB93AD7C}"/>
              </a:ext>
            </a:extLst>
          </p:cNvPr>
          <p:cNvPicPr>
            <a:picLocks noChangeAspect="1"/>
          </p:cNvPicPr>
          <p:nvPr userDrawn="1"/>
        </p:nvPicPr>
        <p:blipFill>
          <a:blip r:embed="rId3"/>
          <a:stretch>
            <a:fillRect/>
          </a:stretch>
        </p:blipFill>
        <p:spPr>
          <a:xfrm>
            <a:off x="1471458" y="1796839"/>
            <a:ext cx="2582550" cy="554246"/>
          </a:xfrm>
          <a:prstGeom prst="rect">
            <a:avLst/>
          </a:prstGeom>
        </p:spPr>
      </p:pic>
      <p:sp>
        <p:nvSpPr>
          <p:cNvPr id="10" name="Round Same Side Corner Rectangle 18">
            <a:extLst>
              <a:ext uri="{FF2B5EF4-FFF2-40B4-BE49-F238E27FC236}">
                <a16:creationId xmlns:a16="http://schemas.microsoft.com/office/drawing/2014/main" id="{0E24FB8F-5C74-3E4F-B93D-8D072E0760B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601445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118889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00094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16" name="Picture 15">
            <a:extLst>
              <a:ext uri="{FF2B5EF4-FFF2-40B4-BE49-F238E27FC236}">
                <a16:creationId xmlns:a16="http://schemas.microsoft.com/office/drawing/2014/main" id="{13344AA5-3374-0447-ACA8-F4887131925B}"/>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605936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197BC925-9350-EF48-BB55-A71586A7BD42}"/>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563722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4F28C6E5-495C-E847-9773-377CC853B827}"/>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40293474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74BF18C8-8F7E-C849-9570-17D0191E856D}"/>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396841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9507BBEF-2092-FB48-8E36-510C225CC8B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588204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218365" y="0"/>
            <a:ext cx="6743737"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392134" y="3173764"/>
            <a:ext cx="6858002" cy="51046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980154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6721020" y="0"/>
            <a:ext cx="5656038"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0" name="Picture 9">
            <a:extLst>
              <a:ext uri="{FF2B5EF4-FFF2-40B4-BE49-F238E27FC236}">
                <a16:creationId xmlns:a16="http://schemas.microsoft.com/office/drawing/2014/main" id="{7F156528-1E2E-7C4A-A6B3-A90A37A1AA41}"/>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283468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2057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1" name="Rounded Rectangle 10">
            <a:extLst>
              <a:ext uri="{FF2B5EF4-FFF2-40B4-BE49-F238E27FC236}">
                <a16:creationId xmlns:a16="http://schemas.microsoft.com/office/drawing/2014/main" id="{ED4EAD93-0BAE-3A42-BD92-07A0F5AC4A2F}"/>
              </a:ext>
            </a:extLst>
          </p:cNvPr>
          <p:cNvSpPr/>
          <p:nvPr userDrawn="1"/>
        </p:nvSpPr>
        <p:spPr>
          <a:xfrm rot="5400000">
            <a:off x="2662343" y="-2671668"/>
            <a:ext cx="6857997" cy="12201319"/>
          </a:xfrm>
          <a:prstGeom prst="roundRect">
            <a:avLst>
              <a:gd name="adj" fmla="val 2174"/>
            </a:avLst>
          </a:prstGeom>
          <a:gradFill>
            <a:gsLst>
              <a:gs pos="98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ound Same Side Corner Rectangle 18">
            <a:extLst>
              <a:ext uri="{FF2B5EF4-FFF2-40B4-BE49-F238E27FC236}">
                <a16:creationId xmlns:a16="http://schemas.microsoft.com/office/drawing/2014/main" id="{D5FDDCFB-5285-064B-8A03-5F48732D39D1}"/>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4" name="Picture 13">
            <a:extLst>
              <a:ext uri="{FF2B5EF4-FFF2-40B4-BE49-F238E27FC236}">
                <a16:creationId xmlns:a16="http://schemas.microsoft.com/office/drawing/2014/main" id="{E52AAF03-7BE9-BC43-BB07-A724C742E3BD}"/>
              </a:ext>
            </a:extLst>
          </p:cNvPr>
          <p:cNvPicPr>
            <a:picLocks noChangeAspect="1"/>
          </p:cNvPicPr>
          <p:nvPr userDrawn="1"/>
        </p:nvPicPr>
        <p:blipFill>
          <a:blip r:embed="rId3"/>
          <a:stretch>
            <a:fillRect/>
          </a:stretch>
        </p:blipFill>
        <p:spPr>
          <a:xfrm>
            <a:off x="1471458" y="1796839"/>
            <a:ext cx="2582550" cy="554246"/>
          </a:xfrm>
          <a:prstGeom prst="rect">
            <a:avLst/>
          </a:prstGeom>
        </p:spPr>
      </p:pic>
    </p:spTree>
    <p:extLst>
      <p:ext uri="{BB962C8B-B14F-4D97-AF65-F5344CB8AC3E}">
        <p14:creationId xmlns:p14="http://schemas.microsoft.com/office/powerpoint/2010/main" val="706694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5614815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outdoor, tree, grass, umbrella&#10;&#10;Description automatically generated">
            <a:extLst>
              <a:ext uri="{FF2B5EF4-FFF2-40B4-BE49-F238E27FC236}">
                <a16:creationId xmlns:a16="http://schemas.microsoft.com/office/drawing/2014/main" id="{BA5E4ADB-A40B-A242-A875-8CA2966CAD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4" b="25012"/>
          <a:stretch/>
        </p:blipFill>
        <p:spPr>
          <a:xfrm>
            <a:off x="0" y="-1"/>
            <a:ext cx="12192000" cy="2690947"/>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285484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Vacío">
    <p:bg>
      <p:bgPr>
        <a:solidFill>
          <a:srgbClr val="F0E7E1"/>
        </a:solidFill>
        <a:effectLst/>
      </p:bgPr>
    </p:bg>
    <p:spTree>
      <p:nvGrpSpPr>
        <p:cNvPr id="1" name=""/>
        <p:cNvGrpSpPr/>
        <p:nvPr/>
      </p:nvGrpSpPr>
      <p:grpSpPr>
        <a:xfrm>
          <a:off x="0" y="0"/>
          <a:ext cx="0" cy="0"/>
          <a:chOff x="0" y="0"/>
          <a:chExt cx="0" cy="0"/>
        </a:xfrm>
      </p:grpSpPr>
      <p:pic>
        <p:nvPicPr>
          <p:cNvPr id="9" name="Picture 8" descr="A picture containing tree, outdoor, plant, garden&#10;&#10;Description automatically generated">
            <a:extLst>
              <a:ext uri="{FF2B5EF4-FFF2-40B4-BE49-F238E27FC236}">
                <a16:creationId xmlns:a16="http://schemas.microsoft.com/office/drawing/2014/main" id="{E953F2CC-1BFA-0F4F-B467-F01ADB6F65B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278" t="26133" r="295" b="30085"/>
          <a:stretch/>
        </p:blipFill>
        <p:spPr>
          <a:xfrm>
            <a:off x="0" y="0"/>
            <a:ext cx="12192000" cy="2690945"/>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4"/>
              </a:gs>
              <a:gs pos="0">
                <a:schemeClr val="accent4">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297873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tree, outdoor, plant, palm&#10;&#10;Description automatically generated">
            <a:extLst>
              <a:ext uri="{FF2B5EF4-FFF2-40B4-BE49-F238E27FC236}">
                <a16:creationId xmlns:a16="http://schemas.microsoft.com/office/drawing/2014/main" id="{C22EE456-80E1-5749-B00D-9B7E72EB5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9814" r="-79" b="23341"/>
          <a:stretch/>
        </p:blipFill>
        <p:spPr>
          <a:xfrm>
            <a:off x="-9306" y="0"/>
            <a:ext cx="12201305" cy="3368937"/>
          </a:xfrm>
          <a:prstGeom prst="roundRect">
            <a:avLst>
              <a:gd name="adj" fmla="val 0"/>
            </a:avLst>
          </a:prstGeom>
        </p:spPr>
      </p:pic>
      <p:sp>
        <p:nvSpPr>
          <p:cNvPr id="7" name="Rounded Rectangle 28">
            <a:extLst>
              <a:ext uri="{FF2B5EF4-FFF2-40B4-BE49-F238E27FC236}">
                <a16:creationId xmlns:a16="http://schemas.microsoft.com/office/drawing/2014/main" id="{171AA462-0C87-8144-8833-0E933828E0F4}"/>
              </a:ext>
            </a:extLst>
          </p:cNvPr>
          <p:cNvSpPr/>
          <p:nvPr userDrawn="1"/>
        </p:nvSpPr>
        <p:spPr>
          <a:xfrm rot="5400000">
            <a:off x="4406879" y="-4416186"/>
            <a:ext cx="3368936" cy="12201309"/>
          </a:xfrm>
          <a:prstGeom prst="roundRect">
            <a:avLst>
              <a:gd name="adj" fmla="val 0"/>
            </a:avLst>
          </a:prstGeom>
          <a:gradFill>
            <a:gsLst>
              <a:gs pos="94000">
                <a:schemeClr val="accent4">
                  <a:alpha val="94312"/>
                </a:schemeClr>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871636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Vacío">
    <p:bg>
      <p:bgPr>
        <a:solidFill>
          <a:srgbClr val="F0E7E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0"/>
            <a:ext cx="12192000" cy="3589867"/>
          </a:xfrm>
          <a:solidFill>
            <a:schemeClr val="bg2"/>
          </a:solidFill>
        </p:spPr>
        <p:txBody>
          <a:bodyPr/>
          <a:lstStyle/>
          <a:p>
            <a:endParaRPr lang="en-CO"/>
          </a:p>
        </p:txBody>
      </p:sp>
      <p:pic>
        <p:nvPicPr>
          <p:cNvPr id="6" name="Picture 5">
            <a:extLst>
              <a:ext uri="{FF2B5EF4-FFF2-40B4-BE49-F238E27FC236}">
                <a16:creationId xmlns:a16="http://schemas.microsoft.com/office/drawing/2014/main" id="{8AAF5D31-B449-E14E-BBB6-66585479FA9C}"/>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540459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142313"/>
            <a:ext cx="12192000" cy="3589867"/>
          </a:xfrm>
          <a:solidFill>
            <a:schemeClr val="bg2"/>
          </a:solidFill>
        </p:spPr>
        <p:txBody>
          <a:bodyPr/>
          <a:lstStyle/>
          <a:p>
            <a:endParaRPr lang="en-CO"/>
          </a:p>
        </p:txBody>
      </p:sp>
      <p:pic>
        <p:nvPicPr>
          <p:cNvPr id="4" name="Picture 3" descr="A person working on a computer&#10;&#10;Description automatically generated with low confidence">
            <a:extLst>
              <a:ext uri="{FF2B5EF4-FFF2-40B4-BE49-F238E27FC236}">
                <a16:creationId xmlns:a16="http://schemas.microsoft.com/office/drawing/2014/main" id="{7CA9C989-72DB-BD44-AD6D-A17CA9899C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 t="38685" r="422" b="15483"/>
          <a:stretch/>
        </p:blipFill>
        <p:spPr>
          <a:xfrm>
            <a:off x="0" y="0"/>
            <a:ext cx="12192000" cy="3732180"/>
          </a:xfrm>
          <a:prstGeom prst="roundRect">
            <a:avLst>
              <a:gd name="adj" fmla="val 0"/>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229909" y="-4229908"/>
            <a:ext cx="3732181"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1478720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Vacío">
    <p:bg>
      <p:bgPr>
        <a:solidFill>
          <a:srgbClr val="F0E7E1"/>
        </a:solidFill>
        <a:effectLst/>
      </p:bgPr>
    </p:bg>
    <p:spTree>
      <p:nvGrpSpPr>
        <p:cNvPr id="1" name=""/>
        <p:cNvGrpSpPr/>
        <p:nvPr/>
      </p:nvGrpSpPr>
      <p:grpSpPr>
        <a:xfrm>
          <a:off x="0" y="0"/>
          <a:ext cx="0" cy="0"/>
          <a:chOff x="0" y="0"/>
          <a:chExt cx="0" cy="0"/>
        </a:xfrm>
      </p:grpSpPr>
      <p:pic>
        <p:nvPicPr>
          <p:cNvPr id="7" name="Picture 6" descr="A picture containing person, preparing, putting&#10;&#10;Description automatically generated">
            <a:extLst>
              <a:ext uri="{FF2B5EF4-FFF2-40B4-BE49-F238E27FC236}">
                <a16:creationId xmlns:a16="http://schemas.microsoft.com/office/drawing/2014/main" id="{546EC45C-3576-C045-AC05-2CEA5086D0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7269" r="9080" b="5060"/>
          <a:stretch/>
        </p:blipFill>
        <p:spPr>
          <a:xfrm>
            <a:off x="0" y="-1"/>
            <a:ext cx="12196153" cy="3368932"/>
          </a:xfrm>
          <a:prstGeom prst="roundRect">
            <a:avLst>
              <a:gd name="adj" fmla="val 0"/>
            </a:avLst>
          </a:prstGeom>
        </p:spPr>
      </p:pic>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3"/>
          <a:stretch>
            <a:fillRect/>
          </a:stretch>
        </p:blipFill>
        <p:spPr>
          <a:xfrm>
            <a:off x="578301" y="6208589"/>
            <a:ext cx="1541392" cy="330801"/>
          </a:xfrm>
          <a:prstGeom prst="rect">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415246" y="-4415247"/>
            <a:ext cx="3361509"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3402721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Vacío">
    <p:bg>
      <p:bgPr>
        <a:solidFill>
          <a:srgbClr val="F0E7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08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Tree>
    <p:extLst>
      <p:ext uri="{BB962C8B-B14F-4D97-AF65-F5344CB8AC3E}">
        <p14:creationId xmlns:p14="http://schemas.microsoft.com/office/powerpoint/2010/main" val="300519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9B726-81A4-9A4A-BEF2-44515FA0EB60}"/>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83801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01190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150403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 Same Side Corner Rectangle 18">
            <a:extLst>
              <a:ext uri="{FF2B5EF4-FFF2-40B4-BE49-F238E27FC236}">
                <a16:creationId xmlns:a16="http://schemas.microsoft.com/office/drawing/2014/main" id="{98B4BE78-FF8A-8540-81FA-6B052F76D9A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6" name="Chart Placeholder 8">
            <a:extLst>
              <a:ext uri="{FF2B5EF4-FFF2-40B4-BE49-F238E27FC236}">
                <a16:creationId xmlns:a16="http://schemas.microsoft.com/office/drawing/2014/main" id="{C8857F3E-438B-FF44-92DD-CBFAA556D05A}"/>
              </a:ext>
            </a:extLst>
          </p:cNvPr>
          <p:cNvSpPr>
            <a:spLocks noGrp="1"/>
          </p:cNvSpPr>
          <p:nvPr>
            <p:ph type="chart" sz="quarter" idx="10"/>
          </p:nvPr>
        </p:nvSpPr>
        <p:spPr>
          <a:xfrm>
            <a:off x="914400" y="1811867"/>
            <a:ext cx="10764906" cy="4572000"/>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41358206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AA47347-FAEE-E567-C6B1-D56AD9DE4273}"/>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s-ES"/>
              <a:t>Haga clic para modificar el estilo de título del patrón</a:t>
            </a:r>
          </a:p>
        </p:txBody>
      </p:sp>
      <p:sp>
        <p:nvSpPr>
          <p:cNvPr id="4" name="Marcador de texto 3">
            <a:extLst>
              <a:ext uri="{FF2B5EF4-FFF2-40B4-BE49-F238E27FC236}">
                <a16:creationId xmlns:a16="http://schemas.microsoft.com/office/drawing/2014/main" id="{BC68616B-7020-7C95-2DFB-E0685CDE86F0}"/>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630096530"/>
      </p:ext>
    </p:extLst>
  </p:cSld>
  <p:clrMap bg1="lt1" tx1="dk1" bg2="lt2" tx2="dk2" accent1="accent1" accent2="accent2" accent3="accent3" accent4="accent4" accent5="accent5" accent6="accent6" hlink="hlink" folHlink="folHlink"/>
  <p:sldLayoutIdLst>
    <p:sldLayoutId id="2147483675" r:id="rId1"/>
    <p:sldLayoutId id="2147483670" r:id="rId2"/>
    <p:sldLayoutId id="2147483694" r:id="rId3"/>
    <p:sldLayoutId id="2147483695" r:id="rId4"/>
    <p:sldLayoutId id="2147483668" r:id="rId5"/>
    <p:sldLayoutId id="2147483669" r:id="rId6"/>
    <p:sldLayoutId id="2147483671" r:id="rId7"/>
    <p:sldLayoutId id="2147483672" r:id="rId8"/>
    <p:sldLayoutId id="2147483683" r:id="rId9"/>
    <p:sldLayoutId id="2147483664" r:id="rId10"/>
    <p:sldLayoutId id="2147483667" r:id="rId11"/>
    <p:sldLayoutId id="2147483680" r:id="rId12"/>
    <p:sldLayoutId id="2147483681" r:id="rId13"/>
    <p:sldLayoutId id="2147483682" r:id="rId14"/>
    <p:sldLayoutId id="2147483711" r:id="rId15"/>
    <p:sldLayoutId id="2147483712" r:id="rId16"/>
    <p:sldLayoutId id="2147483713" r:id="rId17"/>
    <p:sldLayoutId id="2147483714" r:id="rId18"/>
    <p:sldLayoutId id="2147483684" r:id="rId19"/>
    <p:sldLayoutId id="2147483685" r:id="rId20"/>
    <p:sldLayoutId id="2147483686" r:id="rId21"/>
    <p:sldLayoutId id="2147483687" r:id="rId22"/>
    <p:sldLayoutId id="2147483700" r:id="rId23"/>
    <p:sldLayoutId id="2147483701" r:id="rId24"/>
    <p:sldLayoutId id="2147483702" r:id="rId25"/>
    <p:sldLayoutId id="2147483703" r:id="rId26"/>
    <p:sldLayoutId id="2147483689" r:id="rId27"/>
    <p:sldLayoutId id="2147483690" r:id="rId28"/>
    <p:sldLayoutId id="2147483691" r:id="rId29"/>
    <p:sldLayoutId id="2147483692" r:id="rId30"/>
    <p:sldLayoutId id="2147483693" r:id="rId31"/>
    <p:sldLayoutId id="2147483704" r:id="rId32"/>
    <p:sldLayoutId id="2147483705" r:id="rId33"/>
    <p:sldLayoutId id="2147483706" r:id="rId34"/>
    <p:sldLayoutId id="2147483707" r:id="rId35"/>
    <p:sldLayoutId id="2147483708" r:id="rId36"/>
    <p:sldLayoutId id="2147483676" r:id="rId37"/>
    <p:sldLayoutId id="2147483677" r:id="rId38"/>
    <p:sldLayoutId id="2147483679" r:id="rId39"/>
    <p:sldLayoutId id="2147483716" r:id="rId40"/>
    <p:sldLayoutId id="2147483715" r:id="rId41"/>
    <p:sldLayoutId id="2147483717" r:id="rId42"/>
    <p:sldLayoutId id="2147483688" r:id="rId43"/>
    <p:sldLayoutId id="2147483697" r:id="rId44"/>
    <p:sldLayoutId id="2147483709" r:id="rId45"/>
    <p:sldLayoutId id="2147483710" r:id="rId46"/>
    <p:sldLayoutId id="2147483696" r:id="rId47"/>
  </p:sldLayoutIdLst>
  <p:hf hdr="0" ftr="0" dt="0"/>
  <p:txStyles>
    <p:title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18.png"/><Relationship Id="rId5" Type="http://schemas.microsoft.com/office/2007/relationships/hdphoto" Target="../media/hdphoto2.wdp"/><Relationship Id="rId10" Type="http://schemas.openxmlformats.org/officeDocument/2006/relationships/image" Target="../media/image20.emf"/><Relationship Id="rId4" Type="http://schemas.openxmlformats.org/officeDocument/2006/relationships/image" Target="../media/image17.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5" Type="http://schemas.openxmlformats.org/officeDocument/2006/relationships/image" Target="../media/image31.emf"/><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4619" r="19179" b="25974"/>
          <a:stretch/>
        </p:blipFill>
        <p:spPr>
          <a:xfrm>
            <a:off x="2333771" y="-13649"/>
            <a:ext cx="9853680" cy="6892121"/>
          </a:xfrm>
          <a:prstGeom prst="rect">
            <a:avLst/>
          </a:prstGeom>
        </p:spPr>
      </p:pic>
      <p:sp>
        <p:nvSpPr>
          <p:cNvPr id="4" name="Rounded Rectangle 3">
            <a:extLst>
              <a:ext uri="{FF2B5EF4-FFF2-40B4-BE49-F238E27FC236}">
                <a16:creationId xmlns:a16="http://schemas.microsoft.com/office/drawing/2014/main" id="{E8383BE6-71A0-6649-B818-F7953EDEC075}"/>
              </a:ext>
            </a:extLst>
          </p:cNvPr>
          <p:cNvSpPr/>
          <p:nvPr/>
        </p:nvSpPr>
        <p:spPr>
          <a:xfrm rot="16200000">
            <a:off x="2656716" y="-2663638"/>
            <a:ext cx="6878570" cy="1219200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Título 6">
            <a:extLst>
              <a:ext uri="{FF2B5EF4-FFF2-40B4-BE49-F238E27FC236}">
                <a16:creationId xmlns:a16="http://schemas.microsoft.com/office/drawing/2014/main" id="{22E4A2C2-FEBC-E744-8A72-0D801CA3D135}"/>
              </a:ext>
            </a:extLst>
          </p:cNvPr>
          <p:cNvSpPr txBox="1">
            <a:spLocks/>
          </p:cNvSpPr>
          <p:nvPr/>
        </p:nvSpPr>
        <p:spPr>
          <a:xfrm>
            <a:off x="626238" y="2938607"/>
            <a:ext cx="7167135" cy="241940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endParaRPr lang="es-ES" sz="6000" b="1" dirty="0">
              <a:solidFill>
                <a:schemeClr val="bg1"/>
              </a:solidFill>
              <a:latin typeface="Segoe UI" panose="020B0502040204020203" pitchFamily="34" charset="0"/>
              <a:cs typeface="Segoe UI" panose="020B0502040204020203" pitchFamily="34" charset="0"/>
            </a:endParaRPr>
          </a:p>
          <a:p>
            <a:r>
              <a:rPr lang="es-ES" sz="5400" b="1" dirty="0">
                <a:solidFill>
                  <a:schemeClr val="bg1"/>
                </a:solidFill>
                <a:latin typeface="Segoe UI" panose="020B0502040204020203" pitchFamily="34" charset="0"/>
                <a:cs typeface="Segoe UI" panose="020B0502040204020203" pitchFamily="34" charset="0"/>
              </a:rPr>
              <a:t>Compuertas Digitales </a:t>
            </a:r>
          </a:p>
          <a:p>
            <a:endParaRPr lang="es-ES" sz="60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Ing. Juan Esteban Palacios </a:t>
            </a:r>
            <a:r>
              <a:rPr lang="es-ES" sz="2400" b="1" dirty="0" err="1">
                <a:solidFill>
                  <a:schemeClr val="bg1"/>
                </a:solidFill>
                <a:latin typeface="Segoe UI" panose="020B0502040204020203" pitchFamily="34" charset="0"/>
                <a:cs typeface="Segoe UI" panose="020B0502040204020203" pitchFamily="34" charset="0"/>
              </a:rPr>
              <a:t>M.sC</a:t>
            </a:r>
            <a:endParaRPr lang="es-ES" sz="24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juan.palacios4@u.icesi.edu.co</a:t>
            </a:r>
          </a:p>
          <a:p>
            <a:endParaRPr lang="es-ES" sz="2400" b="1" dirty="0">
              <a:solidFill>
                <a:schemeClr val="bg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5D9E2C52-478F-4A4B-9250-C18FDE090866}"/>
              </a:ext>
            </a:extLst>
          </p:cNvPr>
          <p:cNvPicPr>
            <a:picLocks noChangeAspect="1"/>
          </p:cNvPicPr>
          <p:nvPr/>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2282950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NOT</a:t>
            </a:r>
          </a:p>
        </p:txBody>
      </p:sp>
      <p:sp>
        <p:nvSpPr>
          <p:cNvPr id="4" name="CuadroTexto 3">
            <a:extLst>
              <a:ext uri="{FF2B5EF4-FFF2-40B4-BE49-F238E27FC236}">
                <a16:creationId xmlns:a16="http://schemas.microsoft.com/office/drawing/2014/main" id="{2F16864C-380F-40E3-98D9-BB5C92423319}"/>
              </a:ext>
            </a:extLst>
          </p:cNvPr>
          <p:cNvSpPr txBox="1"/>
          <p:nvPr/>
        </p:nvSpPr>
        <p:spPr>
          <a:xfrm>
            <a:off x="759203" y="1162147"/>
            <a:ext cx="11102830" cy="2246769"/>
          </a:xfrm>
          <a:prstGeom prst="rect">
            <a:avLst/>
          </a:prstGeom>
          <a:noFill/>
        </p:spPr>
        <p:txBody>
          <a:bodyPr wrap="square">
            <a:spAutoFit/>
          </a:bodyPr>
          <a:lstStyle/>
          <a:p>
            <a:pPr algn="just"/>
            <a:r>
              <a:rPr lang="es-ES" sz="2800" dirty="0"/>
              <a:t>En este caso esta compuerta solo tiene una entrada y una salida y esta actúa como un inversor. Para esta situación en la entrada se colocara un 1 y en la salida otorgara un 0 y en el caso contrario esta recibirá un 0 y mostrara un 1. Por lo cual todo lo que llegue a su entrada, será inverso en su salida.</a:t>
            </a:r>
          </a:p>
        </p:txBody>
      </p:sp>
      <p:sp>
        <p:nvSpPr>
          <p:cNvPr id="5" name="CuadroTexto 4">
            <a:extLst>
              <a:ext uri="{FF2B5EF4-FFF2-40B4-BE49-F238E27FC236}">
                <a16:creationId xmlns:a16="http://schemas.microsoft.com/office/drawing/2014/main" id="{931C9892-6247-42BE-BAAB-50979AC8C8D4}"/>
              </a:ext>
            </a:extLst>
          </p:cNvPr>
          <p:cNvSpPr txBox="1"/>
          <p:nvPr/>
        </p:nvSpPr>
        <p:spPr>
          <a:xfrm>
            <a:off x="2605944" y="3353115"/>
            <a:ext cx="1825103" cy="584775"/>
          </a:xfrm>
          <a:prstGeom prst="rect">
            <a:avLst/>
          </a:prstGeom>
          <a:noFill/>
        </p:spPr>
        <p:txBody>
          <a:bodyPr wrap="square">
            <a:spAutoFit/>
          </a:bodyPr>
          <a:lstStyle/>
          <a:p>
            <a:pPr algn="ctr"/>
            <a:r>
              <a:rPr lang="es-MX" sz="1600" b="1" dirty="0">
                <a:solidFill>
                  <a:schemeClr val="tx2"/>
                </a:solidFill>
                <a:latin typeface="Segoe UI Symbol" panose="020B0502040204020203" pitchFamily="34" charset="0"/>
                <a:ea typeface="Segoe UI Symbol" panose="020B0502040204020203" pitchFamily="34" charset="0"/>
              </a:rPr>
              <a:t>Tabla de Verdad NOT</a:t>
            </a:r>
            <a:endParaRPr lang="es-CO" sz="1600" b="1" dirty="0">
              <a:solidFill>
                <a:schemeClr val="tx2"/>
              </a:solidFill>
              <a:latin typeface="Segoe UI Symbol" panose="020B0502040204020203" pitchFamily="34" charset="0"/>
              <a:ea typeface="Segoe UI Symbol" panose="020B0502040204020203" pitchFamily="34" charset="0"/>
            </a:endParaRPr>
          </a:p>
        </p:txBody>
      </p:sp>
      <p:pic>
        <p:nvPicPr>
          <p:cNvPr id="6" name="Imagen 5">
            <a:extLst>
              <a:ext uri="{FF2B5EF4-FFF2-40B4-BE49-F238E27FC236}">
                <a16:creationId xmlns:a16="http://schemas.microsoft.com/office/drawing/2014/main" id="{3D4E4158-85AC-4000-AAA1-F00BB618ACEC}"/>
              </a:ext>
            </a:extLst>
          </p:cNvPr>
          <p:cNvPicPr>
            <a:picLocks noChangeAspect="1"/>
          </p:cNvPicPr>
          <p:nvPr/>
        </p:nvPicPr>
        <p:blipFill>
          <a:blip r:embed="rId2"/>
          <a:stretch>
            <a:fillRect/>
          </a:stretch>
        </p:blipFill>
        <p:spPr>
          <a:xfrm>
            <a:off x="1883986" y="3937890"/>
            <a:ext cx="9214649" cy="2652021"/>
          </a:xfrm>
          <a:prstGeom prst="rect">
            <a:avLst/>
          </a:prstGeom>
        </p:spPr>
      </p:pic>
    </p:spTree>
    <p:extLst>
      <p:ext uri="{BB962C8B-B14F-4D97-AF65-F5344CB8AC3E}">
        <p14:creationId xmlns:p14="http://schemas.microsoft.com/office/powerpoint/2010/main" val="294088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NOT</a:t>
            </a:r>
          </a:p>
        </p:txBody>
      </p:sp>
      <p:sp>
        <p:nvSpPr>
          <p:cNvPr id="3" name="4 Marcador de contenido">
            <a:extLst>
              <a:ext uri="{FF2B5EF4-FFF2-40B4-BE49-F238E27FC236}">
                <a16:creationId xmlns:a16="http://schemas.microsoft.com/office/drawing/2014/main" id="{61672E47-8B1B-4E1A-9EE1-242A2B48797E}"/>
              </a:ext>
            </a:extLst>
          </p:cNvPr>
          <p:cNvSpPr txBox="1">
            <a:spLocks/>
          </p:cNvSpPr>
          <p:nvPr/>
        </p:nvSpPr>
        <p:spPr>
          <a:xfrm>
            <a:off x="1334153" y="1286191"/>
            <a:ext cx="3028950" cy="3750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800" b="1" dirty="0"/>
              <a:t>Tabla de verdad</a:t>
            </a:r>
            <a:endParaRPr lang="es-CO" sz="1800" b="1" dirty="0"/>
          </a:p>
        </p:txBody>
      </p:sp>
      <p:sp>
        <p:nvSpPr>
          <p:cNvPr id="4" name="4 Marcador de contenido">
            <a:extLst>
              <a:ext uri="{FF2B5EF4-FFF2-40B4-BE49-F238E27FC236}">
                <a16:creationId xmlns:a16="http://schemas.microsoft.com/office/drawing/2014/main" id="{51CE021C-BCBC-4583-8397-3A7E6C2094D1}"/>
              </a:ext>
            </a:extLst>
          </p:cNvPr>
          <p:cNvSpPr txBox="1">
            <a:spLocks/>
          </p:cNvSpPr>
          <p:nvPr/>
        </p:nvSpPr>
        <p:spPr bwMode="auto">
          <a:xfrm>
            <a:off x="1334153" y="3902073"/>
            <a:ext cx="3028950" cy="37505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defTabSz="685800" fontAlgn="base">
              <a:spcBef>
                <a:spcPts val="450"/>
              </a:spcBef>
              <a:spcAft>
                <a:spcPct val="0"/>
              </a:spcAft>
              <a:buClr>
                <a:schemeClr val="accent1"/>
              </a:buClr>
              <a:buSzPct val="76000"/>
              <a:defRPr/>
            </a:pPr>
            <a:r>
              <a:rPr lang="es-ES" b="1" dirty="0"/>
              <a:t>Símbolo</a:t>
            </a:r>
            <a:r>
              <a:rPr lang="es-ES" dirty="0">
                <a:latin typeface="Trebuchet MS" panose="020B0603020202020204" pitchFamily="34" charset="0"/>
              </a:rPr>
              <a:t> </a:t>
            </a:r>
            <a:r>
              <a:rPr lang="es-ES" b="1" dirty="0"/>
              <a:t>lógico</a:t>
            </a:r>
            <a:endParaRPr lang="es-CO" b="1" dirty="0"/>
          </a:p>
        </p:txBody>
      </p:sp>
      <p:pic>
        <p:nvPicPr>
          <p:cNvPr id="5" name="Picture 2">
            <a:extLst>
              <a:ext uri="{FF2B5EF4-FFF2-40B4-BE49-F238E27FC236}">
                <a16:creationId xmlns:a16="http://schemas.microsoft.com/office/drawing/2014/main" id="{1763A852-51AC-4CE0-B6BB-4D0219206EAD}"/>
              </a:ext>
            </a:extLst>
          </p:cNvPr>
          <p:cNvPicPr>
            <a:picLocks noChangeAspect="1" noChangeArrowheads="1"/>
          </p:cNvPicPr>
          <p:nvPr/>
        </p:nvPicPr>
        <p:blipFill>
          <a:blip r:embed="rId2" cstate="print"/>
          <a:srcRect/>
          <a:stretch>
            <a:fillRect/>
          </a:stretch>
        </p:blipFill>
        <p:spPr bwMode="auto">
          <a:xfrm>
            <a:off x="2583496" y="1900936"/>
            <a:ext cx="2127107" cy="1528064"/>
          </a:xfrm>
          <a:prstGeom prst="rect">
            <a:avLst/>
          </a:prstGeom>
          <a:noFill/>
          <a:ln w="9525">
            <a:noFill/>
            <a:miter lim="800000"/>
            <a:headEnd/>
            <a:tailEnd/>
          </a:ln>
        </p:spPr>
      </p:pic>
      <p:pic>
        <p:nvPicPr>
          <p:cNvPr id="6" name="Picture 3">
            <a:extLst>
              <a:ext uri="{FF2B5EF4-FFF2-40B4-BE49-F238E27FC236}">
                <a16:creationId xmlns:a16="http://schemas.microsoft.com/office/drawing/2014/main" id="{ECD35AF8-E68E-423D-A787-5903AEEB9D1F}"/>
              </a:ext>
            </a:extLst>
          </p:cNvPr>
          <p:cNvPicPr>
            <a:picLocks noChangeAspect="1" noChangeArrowheads="1"/>
          </p:cNvPicPr>
          <p:nvPr/>
        </p:nvPicPr>
        <p:blipFill>
          <a:blip r:embed="rId3" cstate="print"/>
          <a:srcRect/>
          <a:stretch>
            <a:fillRect/>
          </a:stretch>
        </p:blipFill>
        <p:spPr bwMode="auto">
          <a:xfrm>
            <a:off x="1906384" y="4623851"/>
            <a:ext cx="3481333" cy="1704270"/>
          </a:xfrm>
          <a:prstGeom prst="rect">
            <a:avLst/>
          </a:prstGeom>
          <a:noFill/>
          <a:ln w="9525">
            <a:noFill/>
            <a:miter lim="800000"/>
            <a:headEnd/>
            <a:tailEnd/>
          </a:ln>
        </p:spPr>
      </p:pic>
      <p:pic>
        <p:nvPicPr>
          <p:cNvPr id="7" name="Picture 4">
            <a:extLst>
              <a:ext uri="{FF2B5EF4-FFF2-40B4-BE49-F238E27FC236}">
                <a16:creationId xmlns:a16="http://schemas.microsoft.com/office/drawing/2014/main" id="{D39D1821-DDB2-4B63-B57F-6FD844A81CB5}"/>
              </a:ext>
            </a:extLst>
          </p:cNvPr>
          <p:cNvPicPr>
            <a:picLocks noChangeAspect="1" noChangeArrowheads="1"/>
          </p:cNvPicPr>
          <p:nvPr/>
        </p:nvPicPr>
        <p:blipFill>
          <a:blip r:embed="rId4" cstate="print"/>
          <a:srcRect/>
          <a:stretch>
            <a:fillRect/>
          </a:stretch>
        </p:blipFill>
        <p:spPr bwMode="auto">
          <a:xfrm>
            <a:off x="6503020" y="2177941"/>
            <a:ext cx="4237326" cy="3448264"/>
          </a:xfrm>
          <a:prstGeom prst="rect">
            <a:avLst/>
          </a:prstGeom>
          <a:noFill/>
          <a:ln w="9525">
            <a:noFill/>
            <a:miter lim="800000"/>
            <a:headEnd/>
            <a:tailEnd/>
          </a:ln>
        </p:spPr>
      </p:pic>
    </p:spTree>
    <p:extLst>
      <p:ext uri="{BB962C8B-B14F-4D97-AF65-F5344CB8AC3E}">
        <p14:creationId xmlns:p14="http://schemas.microsoft.com/office/powerpoint/2010/main" val="2018735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4C75DF32-3085-4060-8579-3D420CE8EBD4}"/>
              </a:ext>
            </a:extLst>
          </p:cNvPr>
          <p:cNvSpPr txBox="1">
            <a:spLocks/>
          </p:cNvSpPr>
          <p:nvPr/>
        </p:nvSpPr>
        <p:spPr>
          <a:xfrm>
            <a:off x="6667935" y="3090556"/>
            <a:ext cx="5593788"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NOT</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7404 </a:t>
            </a:r>
          </a:p>
        </p:txBody>
      </p:sp>
      <p:pic>
        <p:nvPicPr>
          <p:cNvPr id="4" name="Imagen 3">
            <a:extLst>
              <a:ext uri="{FF2B5EF4-FFF2-40B4-BE49-F238E27FC236}">
                <a16:creationId xmlns:a16="http://schemas.microsoft.com/office/drawing/2014/main" id="{881D9055-FF64-48DD-9A92-3461BDA4FAEB}"/>
              </a:ext>
            </a:extLst>
          </p:cNvPr>
          <p:cNvPicPr>
            <a:picLocks noChangeAspect="1"/>
          </p:cNvPicPr>
          <p:nvPr/>
        </p:nvPicPr>
        <p:blipFill>
          <a:blip r:embed="rId2"/>
          <a:stretch>
            <a:fillRect/>
          </a:stretch>
        </p:blipFill>
        <p:spPr>
          <a:xfrm>
            <a:off x="743034" y="75482"/>
            <a:ext cx="6286940" cy="6748637"/>
          </a:xfrm>
          <a:prstGeom prst="rect">
            <a:avLst/>
          </a:prstGeom>
        </p:spPr>
      </p:pic>
    </p:spTree>
    <p:extLst>
      <p:ext uri="{BB962C8B-B14F-4D97-AF65-F5344CB8AC3E}">
        <p14:creationId xmlns:p14="http://schemas.microsoft.com/office/powerpoint/2010/main" val="142384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NAND</a:t>
            </a:r>
          </a:p>
        </p:txBody>
      </p:sp>
      <p:sp>
        <p:nvSpPr>
          <p:cNvPr id="3" name="CuadroTexto 2">
            <a:extLst>
              <a:ext uri="{FF2B5EF4-FFF2-40B4-BE49-F238E27FC236}">
                <a16:creationId xmlns:a16="http://schemas.microsoft.com/office/drawing/2014/main" id="{45E166B3-4D94-41B3-9DCF-67F8FEC2BC1B}"/>
              </a:ext>
            </a:extLst>
          </p:cNvPr>
          <p:cNvSpPr txBox="1"/>
          <p:nvPr/>
        </p:nvSpPr>
        <p:spPr>
          <a:xfrm>
            <a:off x="735282" y="1287442"/>
            <a:ext cx="11143622" cy="1815882"/>
          </a:xfrm>
          <a:prstGeom prst="rect">
            <a:avLst/>
          </a:prstGeom>
          <a:noFill/>
        </p:spPr>
        <p:txBody>
          <a:bodyPr wrap="square">
            <a:spAutoFit/>
          </a:bodyPr>
          <a:lstStyle/>
          <a:p>
            <a:pPr algn="just"/>
            <a:r>
              <a:rPr lang="es-MX" sz="2800" dirty="0"/>
              <a:t>También denominada como AND negada, esta compuerta trabaja al contrario de una AND ya que al no tener entradas en 1 o solamente alguna de ellas, esta concede un 1 en su salida, pero si esta tiene todas sus entradas en 1 la salida se presenta con un 0.</a:t>
            </a:r>
            <a:endParaRPr lang="es-CO" sz="2800" dirty="0">
              <a:solidFill>
                <a:srgbClr val="202124"/>
              </a:solidFill>
            </a:endParaRPr>
          </a:p>
        </p:txBody>
      </p:sp>
      <p:sp>
        <p:nvSpPr>
          <p:cNvPr id="4" name="CuadroTexto 3">
            <a:extLst>
              <a:ext uri="{FF2B5EF4-FFF2-40B4-BE49-F238E27FC236}">
                <a16:creationId xmlns:a16="http://schemas.microsoft.com/office/drawing/2014/main" id="{3DD9B2F2-7927-4239-AC49-84AD549A0977}"/>
              </a:ext>
            </a:extLst>
          </p:cNvPr>
          <p:cNvSpPr txBox="1"/>
          <p:nvPr/>
        </p:nvSpPr>
        <p:spPr>
          <a:xfrm>
            <a:off x="2538794" y="3384510"/>
            <a:ext cx="1825103" cy="553998"/>
          </a:xfrm>
          <a:prstGeom prst="rect">
            <a:avLst/>
          </a:prstGeom>
          <a:noFill/>
        </p:spPr>
        <p:txBody>
          <a:bodyPr wrap="square">
            <a:spAutoFit/>
          </a:bodyPr>
          <a:lstStyle/>
          <a:p>
            <a:pPr algn="ctr"/>
            <a:r>
              <a:rPr lang="es-MX" sz="1500" b="1" dirty="0">
                <a:solidFill>
                  <a:schemeClr val="tx2"/>
                </a:solidFill>
              </a:rPr>
              <a:t>Tabla de Verdad NAND</a:t>
            </a:r>
            <a:endParaRPr lang="es-CO" sz="1500" b="1" dirty="0">
              <a:solidFill>
                <a:schemeClr val="tx2"/>
              </a:solidFill>
            </a:endParaRPr>
          </a:p>
        </p:txBody>
      </p:sp>
      <p:pic>
        <p:nvPicPr>
          <p:cNvPr id="5" name="Imagen 4">
            <a:extLst>
              <a:ext uri="{FF2B5EF4-FFF2-40B4-BE49-F238E27FC236}">
                <a16:creationId xmlns:a16="http://schemas.microsoft.com/office/drawing/2014/main" id="{2C77FBF9-C0E2-4240-B78A-69E474D7C37D}"/>
              </a:ext>
            </a:extLst>
          </p:cNvPr>
          <p:cNvPicPr>
            <a:picLocks noChangeAspect="1"/>
          </p:cNvPicPr>
          <p:nvPr/>
        </p:nvPicPr>
        <p:blipFill>
          <a:blip r:embed="rId2"/>
          <a:stretch>
            <a:fillRect/>
          </a:stretch>
        </p:blipFill>
        <p:spPr>
          <a:xfrm>
            <a:off x="1716897" y="3938508"/>
            <a:ext cx="3250865" cy="2703439"/>
          </a:xfrm>
          <a:prstGeom prst="rect">
            <a:avLst/>
          </a:prstGeom>
        </p:spPr>
      </p:pic>
      <p:pic>
        <p:nvPicPr>
          <p:cNvPr id="6" name="Imagen 5">
            <a:extLst>
              <a:ext uri="{FF2B5EF4-FFF2-40B4-BE49-F238E27FC236}">
                <a16:creationId xmlns:a16="http://schemas.microsoft.com/office/drawing/2014/main" id="{3AE8A95C-EB90-479E-A111-366E37D75338}"/>
              </a:ext>
            </a:extLst>
          </p:cNvPr>
          <p:cNvPicPr>
            <a:picLocks noChangeAspect="1"/>
          </p:cNvPicPr>
          <p:nvPr/>
        </p:nvPicPr>
        <p:blipFill>
          <a:blip r:embed="rId3"/>
          <a:stretch>
            <a:fillRect/>
          </a:stretch>
        </p:blipFill>
        <p:spPr>
          <a:xfrm>
            <a:off x="5351721" y="4661766"/>
            <a:ext cx="6358159" cy="1126638"/>
          </a:xfrm>
          <a:prstGeom prst="rect">
            <a:avLst/>
          </a:prstGeom>
        </p:spPr>
      </p:pic>
    </p:spTree>
    <p:extLst>
      <p:ext uri="{BB962C8B-B14F-4D97-AF65-F5344CB8AC3E}">
        <p14:creationId xmlns:p14="http://schemas.microsoft.com/office/powerpoint/2010/main" val="4219732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NAND</a:t>
            </a:r>
          </a:p>
        </p:txBody>
      </p:sp>
      <p:sp>
        <p:nvSpPr>
          <p:cNvPr id="3" name="4 Marcador de contenido">
            <a:extLst>
              <a:ext uri="{FF2B5EF4-FFF2-40B4-BE49-F238E27FC236}">
                <a16:creationId xmlns:a16="http://schemas.microsoft.com/office/drawing/2014/main" id="{C6206970-504E-44E2-9BFD-5D38EB60CACC}"/>
              </a:ext>
            </a:extLst>
          </p:cNvPr>
          <p:cNvSpPr txBox="1">
            <a:spLocks/>
          </p:cNvSpPr>
          <p:nvPr/>
        </p:nvSpPr>
        <p:spPr>
          <a:xfrm>
            <a:off x="799953" y="1325250"/>
            <a:ext cx="3028950" cy="3750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 sz="1600" dirty="0"/>
              <a:t>Tabla de verdad</a:t>
            </a:r>
            <a:endParaRPr lang="es-CO" sz="1600" dirty="0"/>
          </a:p>
        </p:txBody>
      </p:sp>
      <p:sp>
        <p:nvSpPr>
          <p:cNvPr id="4" name="4 Marcador de contenido">
            <a:extLst>
              <a:ext uri="{FF2B5EF4-FFF2-40B4-BE49-F238E27FC236}">
                <a16:creationId xmlns:a16="http://schemas.microsoft.com/office/drawing/2014/main" id="{0800CB85-A0DC-479E-93F6-7F663902985D}"/>
              </a:ext>
            </a:extLst>
          </p:cNvPr>
          <p:cNvSpPr txBox="1">
            <a:spLocks/>
          </p:cNvSpPr>
          <p:nvPr/>
        </p:nvSpPr>
        <p:spPr bwMode="auto">
          <a:xfrm>
            <a:off x="886379" y="3986471"/>
            <a:ext cx="3028950" cy="375050"/>
          </a:xfrm>
          <a:prstGeom prst="rect">
            <a:avLst/>
          </a:prstGeom>
        </p:spPr>
        <p:txBody>
          <a:bodyPr/>
          <a:lstStyle>
            <a:defPPr>
              <a:defRPr lang="en-US"/>
            </a:defPPr>
            <a:lvl1pPr indent="0" defTabSz="457200">
              <a:spcBef>
                <a:spcPct val="20000"/>
              </a:spcBef>
              <a:buFont typeface="Arial"/>
              <a:buNone/>
              <a:defRPr sz="16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s-ES" dirty="0"/>
              <a:t>Símbolo lógico</a:t>
            </a:r>
            <a:endParaRPr lang="es-CO" dirty="0"/>
          </a:p>
        </p:txBody>
      </p:sp>
      <p:pic>
        <p:nvPicPr>
          <p:cNvPr id="5" name="Picture 4">
            <a:extLst>
              <a:ext uri="{FF2B5EF4-FFF2-40B4-BE49-F238E27FC236}">
                <a16:creationId xmlns:a16="http://schemas.microsoft.com/office/drawing/2014/main" id="{5A21E816-5A9B-4CEC-8CDD-5310E2BA7452}"/>
              </a:ext>
            </a:extLst>
          </p:cNvPr>
          <p:cNvPicPr>
            <a:picLocks noChangeAspect="1" noChangeArrowheads="1"/>
          </p:cNvPicPr>
          <p:nvPr/>
        </p:nvPicPr>
        <p:blipFill>
          <a:blip r:embed="rId2" cstate="print"/>
          <a:srcRect/>
          <a:stretch>
            <a:fillRect/>
          </a:stretch>
        </p:blipFill>
        <p:spPr bwMode="auto">
          <a:xfrm>
            <a:off x="2281682" y="1700300"/>
            <a:ext cx="3094441" cy="2207596"/>
          </a:xfrm>
          <a:prstGeom prst="rect">
            <a:avLst/>
          </a:prstGeom>
          <a:noFill/>
          <a:ln w="9525">
            <a:noFill/>
            <a:miter lim="800000"/>
            <a:headEnd/>
            <a:tailEnd/>
          </a:ln>
        </p:spPr>
      </p:pic>
      <p:pic>
        <p:nvPicPr>
          <p:cNvPr id="6" name="Picture 5">
            <a:extLst>
              <a:ext uri="{FF2B5EF4-FFF2-40B4-BE49-F238E27FC236}">
                <a16:creationId xmlns:a16="http://schemas.microsoft.com/office/drawing/2014/main" id="{4E972CF2-5282-4551-B49A-57610433C5AC}"/>
              </a:ext>
            </a:extLst>
          </p:cNvPr>
          <p:cNvPicPr>
            <a:picLocks noChangeAspect="1" noChangeArrowheads="1"/>
          </p:cNvPicPr>
          <p:nvPr/>
        </p:nvPicPr>
        <p:blipFill>
          <a:blip r:embed="rId3" cstate="print"/>
          <a:srcRect/>
          <a:stretch>
            <a:fillRect/>
          </a:stretch>
        </p:blipFill>
        <p:spPr bwMode="auto">
          <a:xfrm>
            <a:off x="2072644" y="4428952"/>
            <a:ext cx="3685369" cy="2207596"/>
          </a:xfrm>
          <a:prstGeom prst="rect">
            <a:avLst/>
          </a:prstGeom>
          <a:noFill/>
          <a:ln w="9525">
            <a:noFill/>
            <a:miter lim="800000"/>
            <a:headEnd/>
            <a:tailEnd/>
          </a:ln>
        </p:spPr>
      </p:pic>
      <p:pic>
        <p:nvPicPr>
          <p:cNvPr id="7" name="Picture 6">
            <a:extLst>
              <a:ext uri="{FF2B5EF4-FFF2-40B4-BE49-F238E27FC236}">
                <a16:creationId xmlns:a16="http://schemas.microsoft.com/office/drawing/2014/main" id="{016AA9F4-BB57-4FE8-AAD0-0DF88D042AF5}"/>
              </a:ext>
            </a:extLst>
          </p:cNvPr>
          <p:cNvPicPr>
            <a:picLocks noChangeAspect="1" noChangeArrowheads="1"/>
          </p:cNvPicPr>
          <p:nvPr/>
        </p:nvPicPr>
        <p:blipFill>
          <a:blip r:embed="rId4" cstate="print"/>
          <a:srcRect/>
          <a:stretch>
            <a:fillRect/>
          </a:stretch>
        </p:blipFill>
        <p:spPr bwMode="auto">
          <a:xfrm>
            <a:off x="7239740" y="1596081"/>
            <a:ext cx="3309177" cy="3281714"/>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4D7238C9-09FA-4F39-B6D2-0442D9DF5292}"/>
              </a:ext>
            </a:extLst>
          </p:cNvPr>
          <p:cNvPicPr>
            <a:picLocks noChangeAspect="1" noChangeArrowheads="1"/>
          </p:cNvPicPr>
          <p:nvPr/>
        </p:nvPicPr>
        <p:blipFill>
          <a:blip r:embed="rId5" cstate="print"/>
          <a:srcRect/>
          <a:stretch>
            <a:fillRect/>
          </a:stretch>
        </p:blipFill>
        <p:spPr bwMode="auto">
          <a:xfrm>
            <a:off x="7239740" y="5355111"/>
            <a:ext cx="3309178" cy="985399"/>
          </a:xfrm>
          <a:prstGeom prst="rect">
            <a:avLst/>
          </a:prstGeom>
          <a:noFill/>
          <a:ln w="9525">
            <a:noFill/>
            <a:miter lim="800000"/>
            <a:headEnd/>
            <a:tailEnd/>
          </a:ln>
          <a:effectLst/>
        </p:spPr>
      </p:pic>
    </p:spTree>
    <p:extLst>
      <p:ext uri="{BB962C8B-B14F-4D97-AF65-F5344CB8AC3E}">
        <p14:creationId xmlns:p14="http://schemas.microsoft.com/office/powerpoint/2010/main" val="2338163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5DEEB515-ABB6-4E2F-A129-3591E85971DA}"/>
              </a:ext>
            </a:extLst>
          </p:cNvPr>
          <p:cNvSpPr txBox="1">
            <a:spLocks/>
          </p:cNvSpPr>
          <p:nvPr/>
        </p:nvSpPr>
        <p:spPr>
          <a:xfrm>
            <a:off x="6500156" y="3241557"/>
            <a:ext cx="5593788"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NAND</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7400 </a:t>
            </a:r>
          </a:p>
        </p:txBody>
      </p:sp>
      <p:pic>
        <p:nvPicPr>
          <p:cNvPr id="4" name="Imagen 3">
            <a:extLst>
              <a:ext uri="{FF2B5EF4-FFF2-40B4-BE49-F238E27FC236}">
                <a16:creationId xmlns:a16="http://schemas.microsoft.com/office/drawing/2014/main" id="{7BD557C6-804B-44AF-9679-1BF2B9578B87}"/>
              </a:ext>
            </a:extLst>
          </p:cNvPr>
          <p:cNvPicPr>
            <a:picLocks noChangeAspect="1"/>
          </p:cNvPicPr>
          <p:nvPr/>
        </p:nvPicPr>
        <p:blipFill>
          <a:blip r:embed="rId2"/>
          <a:stretch>
            <a:fillRect/>
          </a:stretch>
        </p:blipFill>
        <p:spPr>
          <a:xfrm>
            <a:off x="1757492" y="290694"/>
            <a:ext cx="3770801" cy="2727813"/>
          </a:xfrm>
          <a:prstGeom prst="rect">
            <a:avLst/>
          </a:prstGeom>
        </p:spPr>
      </p:pic>
      <p:pic>
        <p:nvPicPr>
          <p:cNvPr id="5" name="Imagen 4">
            <a:extLst>
              <a:ext uri="{FF2B5EF4-FFF2-40B4-BE49-F238E27FC236}">
                <a16:creationId xmlns:a16="http://schemas.microsoft.com/office/drawing/2014/main" id="{4766C48F-7151-4D17-BE61-C8163DF00EAD}"/>
              </a:ext>
            </a:extLst>
          </p:cNvPr>
          <p:cNvPicPr>
            <a:picLocks noChangeAspect="1"/>
          </p:cNvPicPr>
          <p:nvPr/>
        </p:nvPicPr>
        <p:blipFill>
          <a:blip r:embed="rId3"/>
          <a:stretch>
            <a:fillRect/>
          </a:stretch>
        </p:blipFill>
        <p:spPr>
          <a:xfrm>
            <a:off x="6838066" y="1592520"/>
            <a:ext cx="4248150" cy="904875"/>
          </a:xfrm>
          <a:prstGeom prst="rect">
            <a:avLst/>
          </a:prstGeom>
        </p:spPr>
      </p:pic>
      <p:pic>
        <p:nvPicPr>
          <p:cNvPr id="6" name="Imagen 5">
            <a:extLst>
              <a:ext uri="{FF2B5EF4-FFF2-40B4-BE49-F238E27FC236}">
                <a16:creationId xmlns:a16="http://schemas.microsoft.com/office/drawing/2014/main" id="{8E46F6E3-9BE0-4C1F-A53A-BEDE8783E004}"/>
              </a:ext>
            </a:extLst>
          </p:cNvPr>
          <p:cNvPicPr>
            <a:picLocks noChangeAspect="1"/>
          </p:cNvPicPr>
          <p:nvPr/>
        </p:nvPicPr>
        <p:blipFill>
          <a:blip r:embed="rId4"/>
          <a:stretch>
            <a:fillRect/>
          </a:stretch>
        </p:blipFill>
        <p:spPr>
          <a:xfrm>
            <a:off x="1595018" y="3169508"/>
            <a:ext cx="4095750" cy="3533775"/>
          </a:xfrm>
          <a:prstGeom prst="rect">
            <a:avLst/>
          </a:prstGeom>
        </p:spPr>
      </p:pic>
    </p:spTree>
    <p:extLst>
      <p:ext uri="{BB962C8B-B14F-4D97-AF65-F5344CB8AC3E}">
        <p14:creationId xmlns:p14="http://schemas.microsoft.com/office/powerpoint/2010/main" val="2074096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NOR</a:t>
            </a:r>
          </a:p>
        </p:txBody>
      </p:sp>
      <p:sp>
        <p:nvSpPr>
          <p:cNvPr id="6" name="CuadroTexto 5">
            <a:extLst>
              <a:ext uri="{FF2B5EF4-FFF2-40B4-BE49-F238E27FC236}">
                <a16:creationId xmlns:a16="http://schemas.microsoft.com/office/drawing/2014/main" id="{DB5908D8-7686-462C-98AD-3B2AED0A94BB}"/>
              </a:ext>
            </a:extLst>
          </p:cNvPr>
          <p:cNvSpPr txBox="1"/>
          <p:nvPr/>
        </p:nvSpPr>
        <p:spPr>
          <a:xfrm>
            <a:off x="742425" y="1329304"/>
            <a:ext cx="11178331" cy="1200329"/>
          </a:xfrm>
          <a:prstGeom prst="rect">
            <a:avLst/>
          </a:prstGeom>
          <a:noFill/>
        </p:spPr>
        <p:txBody>
          <a:bodyPr wrap="square">
            <a:spAutoFit/>
          </a:bodyPr>
          <a:lstStyle/>
          <a:p>
            <a:pPr algn="just"/>
            <a:r>
              <a:rPr lang="es-ES" sz="2400" dirty="0"/>
              <a:t>La compuerta OR también tiene su versión inversa. Esta compuerta cuando tiene sus entradas en estado 0 su salida estará en 1, pero si alguna de sus entradas pasa a un estado 1 sin importar en qué posición, su salida será un estado 0.</a:t>
            </a:r>
          </a:p>
        </p:txBody>
      </p:sp>
      <p:sp>
        <p:nvSpPr>
          <p:cNvPr id="7" name="CuadroTexto 6">
            <a:extLst>
              <a:ext uri="{FF2B5EF4-FFF2-40B4-BE49-F238E27FC236}">
                <a16:creationId xmlns:a16="http://schemas.microsoft.com/office/drawing/2014/main" id="{6CC2532D-44BB-417B-9EDE-5F5B1982939F}"/>
              </a:ext>
            </a:extLst>
          </p:cNvPr>
          <p:cNvSpPr txBox="1"/>
          <p:nvPr/>
        </p:nvSpPr>
        <p:spPr>
          <a:xfrm>
            <a:off x="2721450" y="2742980"/>
            <a:ext cx="1825103" cy="584775"/>
          </a:xfrm>
          <a:prstGeom prst="rect">
            <a:avLst/>
          </a:prstGeom>
          <a:noFill/>
        </p:spPr>
        <p:txBody>
          <a:bodyPr wrap="square">
            <a:spAutoFit/>
          </a:bodyPr>
          <a:lstStyle/>
          <a:p>
            <a:pPr algn="ctr"/>
            <a:r>
              <a:rPr lang="es-MX" sz="1600" b="1" dirty="0">
                <a:solidFill>
                  <a:schemeClr val="tx2"/>
                </a:solidFill>
              </a:rPr>
              <a:t>Tabla de Verdad NOR</a:t>
            </a:r>
            <a:endParaRPr lang="es-CO" sz="1600" b="1" dirty="0">
              <a:solidFill>
                <a:schemeClr val="tx2"/>
              </a:solidFill>
            </a:endParaRPr>
          </a:p>
        </p:txBody>
      </p:sp>
      <p:pic>
        <p:nvPicPr>
          <p:cNvPr id="8" name="Imagen 7">
            <a:extLst>
              <a:ext uri="{FF2B5EF4-FFF2-40B4-BE49-F238E27FC236}">
                <a16:creationId xmlns:a16="http://schemas.microsoft.com/office/drawing/2014/main" id="{6D18D4C8-08A2-41C2-B5FF-1E41E7B47026}"/>
              </a:ext>
            </a:extLst>
          </p:cNvPr>
          <p:cNvPicPr>
            <a:picLocks noChangeAspect="1"/>
          </p:cNvPicPr>
          <p:nvPr/>
        </p:nvPicPr>
        <p:blipFill>
          <a:blip r:embed="rId2"/>
          <a:stretch>
            <a:fillRect/>
          </a:stretch>
        </p:blipFill>
        <p:spPr>
          <a:xfrm>
            <a:off x="1367425" y="3327755"/>
            <a:ext cx="3978297" cy="3323904"/>
          </a:xfrm>
          <a:prstGeom prst="rect">
            <a:avLst/>
          </a:prstGeom>
        </p:spPr>
      </p:pic>
      <p:pic>
        <p:nvPicPr>
          <p:cNvPr id="9" name="Imagen 8">
            <a:extLst>
              <a:ext uri="{FF2B5EF4-FFF2-40B4-BE49-F238E27FC236}">
                <a16:creationId xmlns:a16="http://schemas.microsoft.com/office/drawing/2014/main" id="{0552A046-9286-47F3-96ED-2C644EF1F707}"/>
              </a:ext>
            </a:extLst>
          </p:cNvPr>
          <p:cNvPicPr>
            <a:picLocks noChangeAspect="1"/>
          </p:cNvPicPr>
          <p:nvPr/>
        </p:nvPicPr>
        <p:blipFill>
          <a:blip r:embed="rId3"/>
          <a:stretch>
            <a:fillRect/>
          </a:stretch>
        </p:blipFill>
        <p:spPr>
          <a:xfrm>
            <a:off x="5505887" y="4489148"/>
            <a:ext cx="6414869" cy="1200329"/>
          </a:xfrm>
          <a:prstGeom prst="rect">
            <a:avLst/>
          </a:prstGeom>
        </p:spPr>
      </p:pic>
    </p:spTree>
    <p:extLst>
      <p:ext uri="{BB962C8B-B14F-4D97-AF65-F5344CB8AC3E}">
        <p14:creationId xmlns:p14="http://schemas.microsoft.com/office/powerpoint/2010/main" val="409061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277362"/>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NOR</a:t>
            </a:r>
          </a:p>
        </p:txBody>
      </p:sp>
      <p:pic>
        <p:nvPicPr>
          <p:cNvPr id="4" name="Picture 3">
            <a:extLst>
              <a:ext uri="{FF2B5EF4-FFF2-40B4-BE49-F238E27FC236}">
                <a16:creationId xmlns:a16="http://schemas.microsoft.com/office/drawing/2014/main" id="{BDEB80F3-BC7E-447B-8F83-E24679D485CB}"/>
              </a:ext>
            </a:extLst>
          </p:cNvPr>
          <p:cNvPicPr>
            <a:picLocks noChangeAspect="1" noChangeArrowheads="1"/>
          </p:cNvPicPr>
          <p:nvPr/>
        </p:nvPicPr>
        <p:blipFill>
          <a:blip r:embed="rId2" cstate="print"/>
          <a:srcRect/>
          <a:stretch>
            <a:fillRect/>
          </a:stretch>
        </p:blipFill>
        <p:spPr bwMode="auto">
          <a:xfrm>
            <a:off x="6387742" y="2532214"/>
            <a:ext cx="5197453" cy="3245820"/>
          </a:xfrm>
          <a:prstGeom prst="rect">
            <a:avLst/>
          </a:prstGeom>
          <a:noFill/>
          <a:ln w="9525">
            <a:noFill/>
            <a:miter lim="800000"/>
            <a:headEnd/>
            <a:tailEnd/>
          </a:ln>
        </p:spPr>
      </p:pic>
      <p:sp>
        <p:nvSpPr>
          <p:cNvPr id="5" name="4 Marcador de contenido">
            <a:extLst>
              <a:ext uri="{FF2B5EF4-FFF2-40B4-BE49-F238E27FC236}">
                <a16:creationId xmlns:a16="http://schemas.microsoft.com/office/drawing/2014/main" id="{0EE20BC7-4B55-4884-B16B-7DE8DB093351}"/>
              </a:ext>
            </a:extLst>
          </p:cNvPr>
          <p:cNvSpPr txBox="1">
            <a:spLocks/>
          </p:cNvSpPr>
          <p:nvPr/>
        </p:nvSpPr>
        <p:spPr bwMode="auto">
          <a:xfrm>
            <a:off x="747884" y="2039501"/>
            <a:ext cx="3797139" cy="49271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Calibri" pitchFamily="34" charset="0"/>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Calibri" pitchFamily="34" charset="0"/>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Calibri" pitchFamily="34" charset="0"/>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kern="1200">
                <a:solidFill>
                  <a:schemeClr val="tx1"/>
                </a:solidFill>
                <a:latin typeface="Calibri" pitchFamily="34" charset="0"/>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Calibri"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s-ES" sz="2400" dirty="0">
                <a:latin typeface="+mn-lt"/>
              </a:rPr>
              <a:t>Tabla de verdad</a:t>
            </a:r>
            <a:endParaRPr lang="es-CO" sz="2400" dirty="0">
              <a:latin typeface="+mn-lt"/>
            </a:endParaRPr>
          </a:p>
        </p:txBody>
      </p:sp>
      <p:sp>
        <p:nvSpPr>
          <p:cNvPr id="6" name="4 Marcador de contenido">
            <a:extLst>
              <a:ext uri="{FF2B5EF4-FFF2-40B4-BE49-F238E27FC236}">
                <a16:creationId xmlns:a16="http://schemas.microsoft.com/office/drawing/2014/main" id="{E0DCC563-F206-4808-A3A3-798FC3528996}"/>
              </a:ext>
            </a:extLst>
          </p:cNvPr>
          <p:cNvSpPr txBox="1">
            <a:spLocks/>
          </p:cNvSpPr>
          <p:nvPr/>
        </p:nvSpPr>
        <p:spPr bwMode="auto">
          <a:xfrm>
            <a:off x="6387743" y="2039501"/>
            <a:ext cx="3797139" cy="492713"/>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defPPr>
              <a:defRPr lang="en-US"/>
            </a:defPPr>
            <a:lvl1pPr marL="273050" indent="-273050" fontAlgn="base">
              <a:spcBef>
                <a:spcPts val="600"/>
              </a:spcBef>
              <a:spcAft>
                <a:spcPct val="0"/>
              </a:spcAft>
              <a:buClr>
                <a:schemeClr val="accent1"/>
              </a:buClr>
              <a:buSzPct val="76000"/>
              <a:buFont typeface="Wingdings 3" pitchFamily="18" charset="2"/>
              <a:buChar char=""/>
              <a:defRPr sz="2400"/>
            </a:lvl1pPr>
            <a:lvl2pPr marL="547688" indent="-273050" fontAlgn="base">
              <a:spcBef>
                <a:spcPts val="500"/>
              </a:spcBef>
              <a:spcAft>
                <a:spcPct val="0"/>
              </a:spcAft>
              <a:buClr>
                <a:schemeClr val="accent2"/>
              </a:buClr>
              <a:buSzPct val="76000"/>
              <a:buFont typeface="Wingdings 3" pitchFamily="18" charset="2"/>
              <a:buChar char=""/>
              <a:defRPr sz="2300">
                <a:solidFill>
                  <a:schemeClr val="tx2"/>
                </a:solidFill>
                <a:latin typeface="Calibri" pitchFamily="34" charset="0"/>
              </a:defRPr>
            </a:lvl2pPr>
            <a:lvl3pPr marL="822325" indent="-228600" fontAlgn="base">
              <a:spcBef>
                <a:spcPts val="500"/>
              </a:spcBef>
              <a:spcAft>
                <a:spcPct val="0"/>
              </a:spcAft>
              <a:buClr>
                <a:srgbClr val="BCBCBC"/>
              </a:buClr>
              <a:buSzPct val="76000"/>
              <a:buFont typeface="Wingdings 3" pitchFamily="18" charset="2"/>
              <a:buChar char=""/>
              <a:defRPr sz="2000">
                <a:latin typeface="Calibri" pitchFamily="34" charset="0"/>
              </a:defRPr>
            </a:lvl3pPr>
            <a:lvl4pPr marL="1096963" indent="-228600" fontAlgn="base">
              <a:spcBef>
                <a:spcPts val="400"/>
              </a:spcBef>
              <a:spcAft>
                <a:spcPct val="0"/>
              </a:spcAft>
              <a:buClr>
                <a:srgbClr val="8BA2B4"/>
              </a:buClr>
              <a:buSzPct val="70000"/>
              <a:buFont typeface="Wingdings" pitchFamily="2" charset="2"/>
              <a:buChar char=""/>
              <a:defRPr>
                <a:latin typeface="Calibri" pitchFamily="34" charset="0"/>
              </a:defRPr>
            </a:lvl4pPr>
            <a:lvl5pPr marL="1371600" indent="-228600" fontAlgn="base">
              <a:spcBef>
                <a:spcPts val="300"/>
              </a:spcBef>
              <a:spcAft>
                <a:spcPct val="0"/>
              </a:spcAft>
              <a:buClr>
                <a:schemeClr val="accent2"/>
              </a:buClr>
              <a:buSzPct val="70000"/>
              <a:buFont typeface="Wingdings" pitchFamily="2" charset="2"/>
              <a:buChar char=""/>
              <a:defRPr sz="1600">
                <a:latin typeface="Calibri" pitchFamily="34" charset="0"/>
              </a:defRPr>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s-ES" dirty="0"/>
              <a:t>Símbolo lógico</a:t>
            </a:r>
            <a:endParaRPr lang="es-CO" dirty="0"/>
          </a:p>
        </p:txBody>
      </p:sp>
      <p:pic>
        <p:nvPicPr>
          <p:cNvPr id="7" name="Picture 2">
            <a:extLst>
              <a:ext uri="{FF2B5EF4-FFF2-40B4-BE49-F238E27FC236}">
                <a16:creationId xmlns:a16="http://schemas.microsoft.com/office/drawing/2014/main" id="{A256F2C1-1A18-414F-B583-815AD574B86D}"/>
              </a:ext>
            </a:extLst>
          </p:cNvPr>
          <p:cNvPicPr>
            <a:picLocks noChangeAspect="1" noChangeArrowheads="1"/>
          </p:cNvPicPr>
          <p:nvPr/>
        </p:nvPicPr>
        <p:blipFill>
          <a:blip r:embed="rId3" cstate="print"/>
          <a:srcRect/>
          <a:stretch>
            <a:fillRect/>
          </a:stretch>
        </p:blipFill>
        <p:spPr bwMode="auto">
          <a:xfrm>
            <a:off x="814387" y="2535641"/>
            <a:ext cx="4679387" cy="3242704"/>
          </a:xfrm>
          <a:prstGeom prst="rect">
            <a:avLst/>
          </a:prstGeom>
          <a:noFill/>
          <a:ln w="9525">
            <a:noFill/>
            <a:miter lim="800000"/>
            <a:headEnd/>
            <a:tailEnd/>
          </a:ln>
        </p:spPr>
      </p:pic>
    </p:spTree>
    <p:extLst>
      <p:ext uri="{BB962C8B-B14F-4D97-AF65-F5344CB8AC3E}">
        <p14:creationId xmlns:p14="http://schemas.microsoft.com/office/powerpoint/2010/main" val="18269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ox(in)">
                                      <p:cBhvr>
                                        <p:cTn id="12" dur="500"/>
                                        <p:tgtEl>
                                          <p:spTgt spid="5">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par>
                                <p:cTn id="16" presetID="4"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ox(i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4515503" y="2780009"/>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NOR</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7402 </a:t>
            </a:r>
          </a:p>
        </p:txBody>
      </p:sp>
      <p:pic>
        <p:nvPicPr>
          <p:cNvPr id="3" name="Imagen 2">
            <a:extLst>
              <a:ext uri="{FF2B5EF4-FFF2-40B4-BE49-F238E27FC236}">
                <a16:creationId xmlns:a16="http://schemas.microsoft.com/office/drawing/2014/main" id="{414073C7-1A07-474A-AA73-D65378733FEF}"/>
              </a:ext>
            </a:extLst>
          </p:cNvPr>
          <p:cNvPicPr>
            <a:picLocks noChangeAspect="1"/>
          </p:cNvPicPr>
          <p:nvPr/>
        </p:nvPicPr>
        <p:blipFill>
          <a:blip r:embed="rId2"/>
          <a:stretch>
            <a:fillRect/>
          </a:stretch>
        </p:blipFill>
        <p:spPr>
          <a:xfrm>
            <a:off x="600075" y="130530"/>
            <a:ext cx="6432837" cy="6596940"/>
          </a:xfrm>
          <a:prstGeom prst="rect">
            <a:avLst/>
          </a:prstGeom>
        </p:spPr>
      </p:pic>
    </p:spTree>
    <p:extLst>
      <p:ext uri="{BB962C8B-B14F-4D97-AF65-F5344CB8AC3E}">
        <p14:creationId xmlns:p14="http://schemas.microsoft.com/office/powerpoint/2010/main" val="212706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89932"/>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XOR</a:t>
            </a:r>
          </a:p>
        </p:txBody>
      </p:sp>
      <p:sp>
        <p:nvSpPr>
          <p:cNvPr id="4" name="CuadroTexto 3">
            <a:extLst>
              <a:ext uri="{FF2B5EF4-FFF2-40B4-BE49-F238E27FC236}">
                <a16:creationId xmlns:a16="http://schemas.microsoft.com/office/drawing/2014/main" id="{D56F357F-F762-4DEC-A95B-93DDBABF1AA7}"/>
              </a:ext>
            </a:extLst>
          </p:cNvPr>
          <p:cNvSpPr txBox="1"/>
          <p:nvPr/>
        </p:nvSpPr>
        <p:spPr>
          <a:xfrm>
            <a:off x="669130" y="1307974"/>
            <a:ext cx="11256169" cy="1815882"/>
          </a:xfrm>
          <a:prstGeom prst="rect">
            <a:avLst/>
          </a:prstGeom>
          <a:noFill/>
        </p:spPr>
        <p:txBody>
          <a:bodyPr wrap="square">
            <a:spAutoFit/>
          </a:bodyPr>
          <a:lstStyle/>
          <a:p>
            <a:pPr algn="just"/>
            <a:r>
              <a:rPr lang="es-ES" sz="2800" dirty="0"/>
              <a:t>También llamada OR exclusiva, esta actúa como una suma binaria de un digito cada uno y el resultado de la suma seria la salida. Otra manera de verlo es que con valores de entrada igual el estado de salida es 0 y con valores de entrada diferente, la salida será 1.</a:t>
            </a:r>
          </a:p>
        </p:txBody>
      </p:sp>
      <p:sp>
        <p:nvSpPr>
          <p:cNvPr id="5" name="CuadroTexto 4">
            <a:extLst>
              <a:ext uri="{FF2B5EF4-FFF2-40B4-BE49-F238E27FC236}">
                <a16:creationId xmlns:a16="http://schemas.microsoft.com/office/drawing/2014/main" id="{71072A33-0784-4D87-AEC6-B8B952EDFDE4}"/>
              </a:ext>
            </a:extLst>
          </p:cNvPr>
          <p:cNvSpPr txBox="1"/>
          <p:nvPr/>
        </p:nvSpPr>
        <p:spPr>
          <a:xfrm>
            <a:off x="1767536" y="3173591"/>
            <a:ext cx="1825103" cy="553998"/>
          </a:xfrm>
          <a:prstGeom prst="rect">
            <a:avLst/>
          </a:prstGeom>
          <a:noFill/>
        </p:spPr>
        <p:txBody>
          <a:bodyPr wrap="square">
            <a:spAutoFit/>
          </a:bodyPr>
          <a:lstStyle/>
          <a:p>
            <a:pPr algn="ctr"/>
            <a:r>
              <a:rPr lang="es-MX" sz="1500" b="1" dirty="0">
                <a:solidFill>
                  <a:schemeClr val="tx2"/>
                </a:solidFill>
                <a:latin typeface="arial" panose="020B0604020202020204" pitchFamily="34" charset="0"/>
              </a:rPr>
              <a:t>Tabla de Verdad XOR</a:t>
            </a:r>
            <a:endParaRPr lang="es-CO" sz="1500" b="1" dirty="0">
              <a:solidFill>
                <a:schemeClr val="tx2"/>
              </a:solidFill>
            </a:endParaRPr>
          </a:p>
        </p:txBody>
      </p:sp>
      <p:pic>
        <p:nvPicPr>
          <p:cNvPr id="6" name="Imagen 5">
            <a:extLst>
              <a:ext uri="{FF2B5EF4-FFF2-40B4-BE49-F238E27FC236}">
                <a16:creationId xmlns:a16="http://schemas.microsoft.com/office/drawing/2014/main" id="{21D65D23-F4EA-48EA-AD7E-A771475D7E06}"/>
              </a:ext>
            </a:extLst>
          </p:cNvPr>
          <p:cNvPicPr>
            <a:picLocks noChangeAspect="1"/>
          </p:cNvPicPr>
          <p:nvPr/>
        </p:nvPicPr>
        <p:blipFill>
          <a:blip r:embed="rId2"/>
          <a:stretch>
            <a:fillRect/>
          </a:stretch>
        </p:blipFill>
        <p:spPr>
          <a:xfrm>
            <a:off x="874735" y="3693057"/>
            <a:ext cx="3458304" cy="2878854"/>
          </a:xfrm>
          <a:prstGeom prst="rect">
            <a:avLst/>
          </a:prstGeom>
        </p:spPr>
      </p:pic>
      <p:pic>
        <p:nvPicPr>
          <p:cNvPr id="7" name="Imagen 6">
            <a:extLst>
              <a:ext uri="{FF2B5EF4-FFF2-40B4-BE49-F238E27FC236}">
                <a16:creationId xmlns:a16="http://schemas.microsoft.com/office/drawing/2014/main" id="{F8FAE44D-BD50-470E-957C-3F77816D8C43}"/>
              </a:ext>
            </a:extLst>
          </p:cNvPr>
          <p:cNvPicPr>
            <a:picLocks noChangeAspect="1"/>
          </p:cNvPicPr>
          <p:nvPr/>
        </p:nvPicPr>
        <p:blipFill>
          <a:blip r:embed="rId3"/>
          <a:stretch>
            <a:fillRect/>
          </a:stretch>
        </p:blipFill>
        <p:spPr>
          <a:xfrm>
            <a:off x="4653135" y="4341898"/>
            <a:ext cx="7272164" cy="1569660"/>
          </a:xfrm>
          <a:prstGeom prst="rect">
            <a:avLst/>
          </a:prstGeom>
        </p:spPr>
      </p:pic>
    </p:spTree>
    <p:extLst>
      <p:ext uri="{BB962C8B-B14F-4D97-AF65-F5344CB8AC3E}">
        <p14:creationId xmlns:p14="http://schemas.microsoft.com/office/powerpoint/2010/main" val="390199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Compuertas Lógicas</a:t>
            </a:r>
          </a:p>
        </p:txBody>
      </p:sp>
      <p:sp>
        <p:nvSpPr>
          <p:cNvPr id="4" name="CuadroTexto 3">
            <a:extLst>
              <a:ext uri="{FF2B5EF4-FFF2-40B4-BE49-F238E27FC236}">
                <a16:creationId xmlns:a16="http://schemas.microsoft.com/office/drawing/2014/main" id="{63A4E8F6-BE4C-4C58-BA27-6AB31ABE2D2D}"/>
              </a:ext>
            </a:extLst>
          </p:cNvPr>
          <p:cNvSpPr txBox="1"/>
          <p:nvPr/>
        </p:nvSpPr>
        <p:spPr>
          <a:xfrm>
            <a:off x="987712" y="1774654"/>
            <a:ext cx="10698152" cy="4154984"/>
          </a:xfrm>
          <a:prstGeom prst="rect">
            <a:avLst/>
          </a:prstGeom>
          <a:noFill/>
        </p:spPr>
        <p:txBody>
          <a:bodyPr wrap="square">
            <a:spAutoFit/>
          </a:bodyPr>
          <a:lstStyle/>
          <a:p>
            <a:pPr algn="just"/>
            <a:r>
              <a:rPr lang="es-ES" sz="2400" dirty="0"/>
              <a:t>Las Compuertas Lógicas son circuitos electrónicos conformados internamente por transistores que se encuentran con arreglos especiales con los que otorgan señales de voltaje como resultado o una salida de forma booleana, están obtenidos por operaciones lógicas binarias (suma, multiplicación). </a:t>
            </a:r>
          </a:p>
          <a:p>
            <a:pPr algn="just"/>
            <a:endParaRPr lang="es-ES" sz="2400" dirty="0"/>
          </a:p>
          <a:p>
            <a:pPr algn="just"/>
            <a:r>
              <a:rPr lang="es-ES" sz="2400" dirty="0"/>
              <a:t>También niegan, afirman, incluyen o excluyen según sus propiedades lógicas. </a:t>
            </a:r>
          </a:p>
          <a:p>
            <a:pPr algn="just"/>
            <a:endParaRPr lang="es-ES" sz="2400" dirty="0"/>
          </a:p>
          <a:p>
            <a:pPr algn="just"/>
            <a:r>
              <a:rPr lang="es-ES" sz="2400" dirty="0"/>
              <a:t>Existen diferentes tipos de compuertas y algunas de estas son más complejas, con la posibilidad de ser simuladas por compuertas más sencillas. Todas estas tienen tablas de verdad que explican los comportamientos en los resultados que otorga, dependiendo del valor booleano que tenga en cada una de sus entradas.</a:t>
            </a:r>
          </a:p>
        </p:txBody>
      </p:sp>
    </p:spTree>
    <p:extLst>
      <p:ext uri="{BB962C8B-B14F-4D97-AF65-F5344CB8AC3E}">
        <p14:creationId xmlns:p14="http://schemas.microsoft.com/office/powerpoint/2010/main" val="1104496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3559E956-8CB9-4403-B2CC-FAD73A7AD114}"/>
              </a:ext>
            </a:extLst>
          </p:cNvPr>
          <p:cNvSpPr txBox="1">
            <a:spLocks/>
          </p:cNvSpPr>
          <p:nvPr/>
        </p:nvSpPr>
        <p:spPr>
          <a:xfrm>
            <a:off x="7753350" y="3241557"/>
            <a:ext cx="4340594"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XOR</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7486</a:t>
            </a:r>
          </a:p>
        </p:txBody>
      </p:sp>
      <p:pic>
        <p:nvPicPr>
          <p:cNvPr id="4" name="Imagen 3">
            <a:extLst>
              <a:ext uri="{FF2B5EF4-FFF2-40B4-BE49-F238E27FC236}">
                <a16:creationId xmlns:a16="http://schemas.microsoft.com/office/drawing/2014/main" id="{15EC5E5C-A7BA-4D69-AF2E-37280A4BDD18}"/>
              </a:ext>
            </a:extLst>
          </p:cNvPr>
          <p:cNvPicPr>
            <a:picLocks noChangeAspect="1"/>
          </p:cNvPicPr>
          <p:nvPr/>
        </p:nvPicPr>
        <p:blipFill>
          <a:blip r:embed="rId2"/>
          <a:stretch>
            <a:fillRect/>
          </a:stretch>
        </p:blipFill>
        <p:spPr>
          <a:xfrm>
            <a:off x="561975" y="200356"/>
            <a:ext cx="7296150" cy="6457288"/>
          </a:xfrm>
          <a:prstGeom prst="rect">
            <a:avLst/>
          </a:prstGeom>
        </p:spPr>
      </p:pic>
    </p:spTree>
    <p:extLst>
      <p:ext uri="{BB962C8B-B14F-4D97-AF65-F5344CB8AC3E}">
        <p14:creationId xmlns:p14="http://schemas.microsoft.com/office/powerpoint/2010/main" val="271654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7478" y="455909"/>
            <a:ext cx="9523694" cy="108714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b="1" dirty="0">
                <a:latin typeface="Segoe UI" panose="020B0502040204020203" pitchFamily="34" charset="0"/>
                <a:cs typeface="Segoe UI" panose="020B0502040204020203" pitchFamily="34" charset="0"/>
              </a:rPr>
              <a:t>Compuerta XNOR</a:t>
            </a:r>
          </a:p>
        </p:txBody>
      </p:sp>
      <p:sp>
        <p:nvSpPr>
          <p:cNvPr id="6" name="CuadroTexto 5">
            <a:extLst>
              <a:ext uri="{FF2B5EF4-FFF2-40B4-BE49-F238E27FC236}">
                <a16:creationId xmlns:a16="http://schemas.microsoft.com/office/drawing/2014/main" id="{67D14CB7-5222-4499-B456-64BD678097C3}"/>
              </a:ext>
            </a:extLst>
          </p:cNvPr>
          <p:cNvSpPr txBox="1"/>
          <p:nvPr/>
        </p:nvSpPr>
        <p:spPr>
          <a:xfrm>
            <a:off x="545305" y="1543050"/>
            <a:ext cx="11218069" cy="1384995"/>
          </a:xfrm>
          <a:prstGeom prst="rect">
            <a:avLst/>
          </a:prstGeom>
          <a:noFill/>
        </p:spPr>
        <p:txBody>
          <a:bodyPr wrap="square">
            <a:spAutoFit/>
          </a:bodyPr>
          <a:lstStyle/>
          <a:p>
            <a:pPr algn="just"/>
            <a:r>
              <a:rPr lang="es-ES" sz="2800" dirty="0"/>
              <a:t>Esta es todo lo contrario a la compuerta XOR, ya que cuando las entradas sean iguales se presentara una salida en estado 1 y si son diferentes la salida será un estado 0.</a:t>
            </a:r>
          </a:p>
        </p:txBody>
      </p:sp>
      <p:sp>
        <p:nvSpPr>
          <p:cNvPr id="7" name="CuadroTexto 6">
            <a:extLst>
              <a:ext uri="{FF2B5EF4-FFF2-40B4-BE49-F238E27FC236}">
                <a16:creationId xmlns:a16="http://schemas.microsoft.com/office/drawing/2014/main" id="{7DEB394F-DCDF-41FC-893D-A268F4590F1F}"/>
              </a:ext>
            </a:extLst>
          </p:cNvPr>
          <p:cNvSpPr txBox="1"/>
          <p:nvPr/>
        </p:nvSpPr>
        <p:spPr>
          <a:xfrm>
            <a:off x="1986049" y="3001880"/>
            <a:ext cx="1825103" cy="553998"/>
          </a:xfrm>
          <a:prstGeom prst="rect">
            <a:avLst/>
          </a:prstGeom>
          <a:noFill/>
        </p:spPr>
        <p:txBody>
          <a:bodyPr wrap="square">
            <a:spAutoFit/>
          </a:bodyPr>
          <a:lstStyle/>
          <a:p>
            <a:pPr algn="ctr"/>
            <a:r>
              <a:rPr lang="es-MX" sz="1500" b="1" dirty="0">
                <a:solidFill>
                  <a:schemeClr val="tx2"/>
                </a:solidFill>
                <a:latin typeface="arial" panose="020B0604020202020204" pitchFamily="34" charset="0"/>
              </a:rPr>
              <a:t>Tabla de Verdad XNOR</a:t>
            </a:r>
            <a:endParaRPr lang="es-CO" sz="1500" b="1" dirty="0">
              <a:solidFill>
                <a:schemeClr val="tx2"/>
              </a:solidFill>
            </a:endParaRPr>
          </a:p>
        </p:txBody>
      </p:sp>
      <p:pic>
        <p:nvPicPr>
          <p:cNvPr id="8" name="Imagen 7">
            <a:extLst>
              <a:ext uri="{FF2B5EF4-FFF2-40B4-BE49-F238E27FC236}">
                <a16:creationId xmlns:a16="http://schemas.microsoft.com/office/drawing/2014/main" id="{B9C4561B-F564-431E-9701-3538F4F2BAFE}"/>
              </a:ext>
            </a:extLst>
          </p:cNvPr>
          <p:cNvPicPr>
            <a:picLocks noChangeAspect="1"/>
          </p:cNvPicPr>
          <p:nvPr/>
        </p:nvPicPr>
        <p:blipFill>
          <a:blip r:embed="rId2"/>
          <a:stretch>
            <a:fillRect/>
          </a:stretch>
        </p:blipFill>
        <p:spPr>
          <a:xfrm>
            <a:off x="1069316" y="3579121"/>
            <a:ext cx="3431273" cy="2805826"/>
          </a:xfrm>
          <a:prstGeom prst="rect">
            <a:avLst/>
          </a:prstGeom>
        </p:spPr>
      </p:pic>
      <p:pic>
        <p:nvPicPr>
          <p:cNvPr id="9" name="Imagen 8">
            <a:extLst>
              <a:ext uri="{FF2B5EF4-FFF2-40B4-BE49-F238E27FC236}">
                <a16:creationId xmlns:a16="http://schemas.microsoft.com/office/drawing/2014/main" id="{DD1752F3-2670-4E21-8180-2AF9049B2157}"/>
              </a:ext>
            </a:extLst>
          </p:cNvPr>
          <p:cNvPicPr>
            <a:picLocks noChangeAspect="1"/>
          </p:cNvPicPr>
          <p:nvPr/>
        </p:nvPicPr>
        <p:blipFill>
          <a:blip r:embed="rId3"/>
          <a:stretch>
            <a:fillRect/>
          </a:stretch>
        </p:blipFill>
        <p:spPr>
          <a:xfrm>
            <a:off x="4719454" y="4719236"/>
            <a:ext cx="7396346" cy="996948"/>
          </a:xfrm>
          <a:prstGeom prst="rect">
            <a:avLst/>
          </a:prstGeom>
        </p:spPr>
      </p:pic>
    </p:spTree>
    <p:extLst>
      <p:ext uri="{BB962C8B-B14F-4D97-AF65-F5344CB8AC3E}">
        <p14:creationId xmlns:p14="http://schemas.microsoft.com/office/powerpoint/2010/main" val="271839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E3AFF71E-4329-4025-98D5-A994D5398301}"/>
              </a:ext>
            </a:extLst>
          </p:cNvPr>
          <p:cNvSpPr txBox="1">
            <a:spLocks/>
          </p:cNvSpPr>
          <p:nvPr/>
        </p:nvSpPr>
        <p:spPr>
          <a:xfrm>
            <a:off x="8069815" y="3109777"/>
            <a:ext cx="3609975"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NOR</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74266 </a:t>
            </a:r>
          </a:p>
        </p:txBody>
      </p:sp>
      <p:pic>
        <p:nvPicPr>
          <p:cNvPr id="4" name="Imagen 3">
            <a:extLst>
              <a:ext uri="{FF2B5EF4-FFF2-40B4-BE49-F238E27FC236}">
                <a16:creationId xmlns:a16="http://schemas.microsoft.com/office/drawing/2014/main" id="{4D1F9DAA-46FB-4F5A-9B39-51814854200A}"/>
              </a:ext>
            </a:extLst>
          </p:cNvPr>
          <p:cNvPicPr>
            <a:picLocks noChangeAspect="1"/>
          </p:cNvPicPr>
          <p:nvPr/>
        </p:nvPicPr>
        <p:blipFill>
          <a:blip r:embed="rId2"/>
          <a:stretch>
            <a:fillRect/>
          </a:stretch>
        </p:blipFill>
        <p:spPr>
          <a:xfrm>
            <a:off x="688605" y="191296"/>
            <a:ext cx="7702919" cy="6475407"/>
          </a:xfrm>
          <a:prstGeom prst="rect">
            <a:avLst/>
          </a:prstGeom>
        </p:spPr>
      </p:pic>
    </p:spTree>
    <p:extLst>
      <p:ext uri="{BB962C8B-B14F-4D97-AF65-F5344CB8AC3E}">
        <p14:creationId xmlns:p14="http://schemas.microsoft.com/office/powerpoint/2010/main" val="4167120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Características eléctricas de las compuertas</a:t>
            </a:r>
          </a:p>
        </p:txBody>
      </p:sp>
      <p:grpSp>
        <p:nvGrpSpPr>
          <p:cNvPr id="4" name="Grupo 3">
            <a:extLst>
              <a:ext uri="{FF2B5EF4-FFF2-40B4-BE49-F238E27FC236}">
                <a16:creationId xmlns:a16="http://schemas.microsoft.com/office/drawing/2014/main" id="{8F5FE06D-862C-46F5-B938-8787946A06DC}"/>
              </a:ext>
            </a:extLst>
          </p:cNvPr>
          <p:cNvGrpSpPr/>
          <p:nvPr/>
        </p:nvGrpSpPr>
        <p:grpSpPr>
          <a:xfrm>
            <a:off x="1572543" y="1561676"/>
            <a:ext cx="4172477" cy="2251585"/>
            <a:chOff x="143414" y="1508403"/>
            <a:chExt cx="4446119" cy="2329132"/>
          </a:xfrm>
        </p:grpSpPr>
        <p:pic>
          <p:nvPicPr>
            <p:cNvPr id="5" name="Picture 2" descr="Circuito integrado 7408 - Wikilibros">
              <a:extLst>
                <a:ext uri="{FF2B5EF4-FFF2-40B4-BE49-F238E27FC236}">
                  <a16:creationId xmlns:a16="http://schemas.microsoft.com/office/drawing/2014/main" id="{A49C5E16-EECE-4285-88AB-98D85061D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547" y="1508403"/>
              <a:ext cx="3438986" cy="232913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0901C66-33FB-42B5-9172-BD025B537BB0}"/>
                </a:ext>
              </a:extLst>
            </p:cNvPr>
            <p:cNvSpPr txBox="1"/>
            <p:nvPr/>
          </p:nvSpPr>
          <p:spPr>
            <a:xfrm>
              <a:off x="143414" y="2205930"/>
              <a:ext cx="1024385" cy="861775"/>
            </a:xfrm>
            <a:prstGeom prst="rect">
              <a:avLst/>
            </a:prstGeom>
            <a:noFill/>
          </p:spPr>
          <p:txBody>
            <a:bodyPr wrap="square">
              <a:spAutoFit/>
            </a:bodyPr>
            <a:lstStyle/>
            <a:p>
              <a:pPr algn="ctr"/>
              <a:r>
                <a:rPr lang="es-ES" b="1" dirty="0">
                  <a:solidFill>
                    <a:schemeClr val="tx2"/>
                  </a:solidFill>
                </a:rPr>
                <a:t>AND</a:t>
              </a:r>
            </a:p>
            <a:p>
              <a:pPr algn="ctr"/>
              <a:r>
                <a:rPr lang="es-ES" b="1" dirty="0">
                  <a:solidFill>
                    <a:schemeClr val="tx2"/>
                  </a:solidFill>
                </a:rPr>
                <a:t>7408</a:t>
              </a:r>
              <a:endParaRPr lang="es-CO" dirty="0"/>
            </a:p>
          </p:txBody>
        </p:sp>
        <p:sp>
          <p:nvSpPr>
            <p:cNvPr id="7" name="Elipse 6">
              <a:extLst>
                <a:ext uri="{FF2B5EF4-FFF2-40B4-BE49-F238E27FC236}">
                  <a16:creationId xmlns:a16="http://schemas.microsoft.com/office/drawing/2014/main" id="{2A560111-D167-4169-8A3E-B2A5A7084791}"/>
                </a:ext>
              </a:extLst>
            </p:cNvPr>
            <p:cNvSpPr/>
            <p:nvPr/>
          </p:nvSpPr>
          <p:spPr>
            <a:xfrm>
              <a:off x="1219559" y="1508403"/>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8" name="Elipse 7">
              <a:extLst>
                <a:ext uri="{FF2B5EF4-FFF2-40B4-BE49-F238E27FC236}">
                  <a16:creationId xmlns:a16="http://schemas.microsoft.com/office/drawing/2014/main" id="{C02032B4-D4D5-4212-94B2-3F042A48CF57}"/>
                </a:ext>
              </a:extLst>
            </p:cNvPr>
            <p:cNvSpPr/>
            <p:nvPr/>
          </p:nvSpPr>
          <p:spPr>
            <a:xfrm>
              <a:off x="3843944" y="3139026"/>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grpSp>
      <p:grpSp>
        <p:nvGrpSpPr>
          <p:cNvPr id="9" name="Grupo 8">
            <a:extLst>
              <a:ext uri="{FF2B5EF4-FFF2-40B4-BE49-F238E27FC236}">
                <a16:creationId xmlns:a16="http://schemas.microsoft.com/office/drawing/2014/main" id="{4CEB19E8-1F5B-4302-A8E9-AD4EA2DC644F}"/>
              </a:ext>
            </a:extLst>
          </p:cNvPr>
          <p:cNvGrpSpPr/>
          <p:nvPr/>
        </p:nvGrpSpPr>
        <p:grpSpPr>
          <a:xfrm>
            <a:off x="1139255" y="4279518"/>
            <a:ext cx="4605765" cy="2132487"/>
            <a:chOff x="695505" y="4179719"/>
            <a:chExt cx="4446119" cy="2309170"/>
          </a:xfrm>
        </p:grpSpPr>
        <p:pic>
          <p:nvPicPr>
            <p:cNvPr id="10" name="Imagen 9">
              <a:extLst>
                <a:ext uri="{FF2B5EF4-FFF2-40B4-BE49-F238E27FC236}">
                  <a16:creationId xmlns:a16="http://schemas.microsoft.com/office/drawing/2014/main" id="{231180C7-3491-410E-80D8-6B660848901C}"/>
                </a:ext>
              </a:extLst>
            </p:cNvPr>
            <p:cNvPicPr>
              <a:picLocks noChangeAspect="1"/>
            </p:cNvPicPr>
            <p:nvPr/>
          </p:nvPicPr>
          <p:blipFill>
            <a:blip r:embed="rId3"/>
            <a:stretch>
              <a:fillRect/>
            </a:stretch>
          </p:blipFill>
          <p:spPr>
            <a:xfrm>
              <a:off x="2004214" y="4181374"/>
              <a:ext cx="3137410" cy="2307515"/>
            </a:xfrm>
            <a:prstGeom prst="rect">
              <a:avLst/>
            </a:prstGeom>
          </p:spPr>
        </p:pic>
        <p:sp>
          <p:nvSpPr>
            <p:cNvPr id="11" name="CuadroTexto 10">
              <a:extLst>
                <a:ext uri="{FF2B5EF4-FFF2-40B4-BE49-F238E27FC236}">
                  <a16:creationId xmlns:a16="http://schemas.microsoft.com/office/drawing/2014/main" id="{15E4B57B-7844-4CB3-BEE0-AF12301E0EDD}"/>
                </a:ext>
              </a:extLst>
            </p:cNvPr>
            <p:cNvSpPr txBox="1"/>
            <p:nvPr/>
          </p:nvSpPr>
          <p:spPr>
            <a:xfrm>
              <a:off x="695505" y="4919632"/>
              <a:ext cx="1024385" cy="861774"/>
            </a:xfrm>
            <a:prstGeom prst="rect">
              <a:avLst/>
            </a:prstGeom>
            <a:noFill/>
          </p:spPr>
          <p:txBody>
            <a:bodyPr wrap="square">
              <a:spAutoFit/>
            </a:bodyPr>
            <a:lstStyle/>
            <a:p>
              <a:pPr algn="ctr"/>
              <a:r>
                <a:rPr lang="es-ES" b="1" dirty="0">
                  <a:solidFill>
                    <a:schemeClr val="tx2"/>
                  </a:solidFill>
                </a:rPr>
                <a:t>OR</a:t>
              </a:r>
            </a:p>
            <a:p>
              <a:pPr algn="ctr"/>
              <a:r>
                <a:rPr lang="es-ES" b="1" dirty="0">
                  <a:solidFill>
                    <a:schemeClr val="tx2"/>
                  </a:solidFill>
                </a:rPr>
                <a:t>7432</a:t>
              </a:r>
              <a:endParaRPr lang="es-CO" dirty="0"/>
            </a:p>
          </p:txBody>
        </p:sp>
        <p:sp>
          <p:nvSpPr>
            <p:cNvPr id="12" name="Elipse 11">
              <a:extLst>
                <a:ext uri="{FF2B5EF4-FFF2-40B4-BE49-F238E27FC236}">
                  <a16:creationId xmlns:a16="http://schemas.microsoft.com/office/drawing/2014/main" id="{315BE8BF-EF85-4ED0-B1B7-7ADCA87A5150}"/>
                </a:ext>
              </a:extLst>
            </p:cNvPr>
            <p:cNvSpPr/>
            <p:nvPr/>
          </p:nvSpPr>
          <p:spPr>
            <a:xfrm>
              <a:off x="2027568" y="4179719"/>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13" name="Elipse 12">
              <a:extLst>
                <a:ext uri="{FF2B5EF4-FFF2-40B4-BE49-F238E27FC236}">
                  <a16:creationId xmlns:a16="http://schemas.microsoft.com/office/drawing/2014/main" id="{B3DC2A15-8293-4384-804B-36661A6D814E}"/>
                </a:ext>
              </a:extLst>
            </p:cNvPr>
            <p:cNvSpPr/>
            <p:nvPr/>
          </p:nvSpPr>
          <p:spPr>
            <a:xfrm>
              <a:off x="4289642" y="5775836"/>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grpSp>
      <p:grpSp>
        <p:nvGrpSpPr>
          <p:cNvPr id="14" name="Grupo 13">
            <a:extLst>
              <a:ext uri="{FF2B5EF4-FFF2-40B4-BE49-F238E27FC236}">
                <a16:creationId xmlns:a16="http://schemas.microsoft.com/office/drawing/2014/main" id="{997EBDCE-C988-426A-9D62-499E0126AEDE}"/>
              </a:ext>
            </a:extLst>
          </p:cNvPr>
          <p:cNvGrpSpPr/>
          <p:nvPr/>
        </p:nvGrpSpPr>
        <p:grpSpPr>
          <a:xfrm>
            <a:off x="6567885" y="1520408"/>
            <a:ext cx="4574156" cy="2516915"/>
            <a:chOff x="6522278" y="1588918"/>
            <a:chExt cx="4210069" cy="2224632"/>
          </a:xfrm>
        </p:grpSpPr>
        <p:pic>
          <p:nvPicPr>
            <p:cNvPr id="15" name="Picture 2" descr="COMPUERTA LÓGICA &quot;NOT&quot; - COMPUERTAS DIGITALES">
              <a:extLst>
                <a:ext uri="{FF2B5EF4-FFF2-40B4-BE49-F238E27FC236}">
                  <a16:creationId xmlns:a16="http://schemas.microsoft.com/office/drawing/2014/main" id="{39D50AEE-1416-4294-BA97-40C605310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588" y="1701141"/>
              <a:ext cx="2924759" cy="1987543"/>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5">
              <a:extLst>
                <a:ext uri="{FF2B5EF4-FFF2-40B4-BE49-F238E27FC236}">
                  <a16:creationId xmlns:a16="http://schemas.microsoft.com/office/drawing/2014/main" id="{B88C17F7-7F18-4100-8913-1CF7287FA9DC}"/>
                </a:ext>
              </a:extLst>
            </p:cNvPr>
            <p:cNvSpPr/>
            <p:nvPr/>
          </p:nvSpPr>
          <p:spPr>
            <a:xfrm>
              <a:off x="8011416" y="1588918"/>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17" name="Elipse 16">
              <a:extLst>
                <a:ext uri="{FF2B5EF4-FFF2-40B4-BE49-F238E27FC236}">
                  <a16:creationId xmlns:a16="http://schemas.microsoft.com/office/drawing/2014/main" id="{42B60E1D-4346-485C-A5C6-2BE823489C11}"/>
                </a:ext>
              </a:extLst>
            </p:cNvPr>
            <p:cNvSpPr/>
            <p:nvPr/>
          </p:nvSpPr>
          <p:spPr>
            <a:xfrm>
              <a:off x="9807664" y="3116023"/>
              <a:ext cx="678253" cy="69752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18" name="CuadroTexto 17">
              <a:extLst>
                <a:ext uri="{FF2B5EF4-FFF2-40B4-BE49-F238E27FC236}">
                  <a16:creationId xmlns:a16="http://schemas.microsoft.com/office/drawing/2014/main" id="{796F113E-884E-4A86-A91A-9F52E7D2B468}"/>
                </a:ext>
              </a:extLst>
            </p:cNvPr>
            <p:cNvSpPr txBox="1"/>
            <p:nvPr/>
          </p:nvSpPr>
          <p:spPr>
            <a:xfrm>
              <a:off x="6522278" y="2323825"/>
              <a:ext cx="1024387" cy="861775"/>
            </a:xfrm>
            <a:prstGeom prst="rect">
              <a:avLst/>
            </a:prstGeom>
            <a:noFill/>
          </p:spPr>
          <p:txBody>
            <a:bodyPr wrap="square">
              <a:spAutoFit/>
            </a:bodyPr>
            <a:lstStyle/>
            <a:p>
              <a:pPr algn="ctr"/>
              <a:r>
                <a:rPr lang="es-ES" b="1" dirty="0">
                  <a:solidFill>
                    <a:schemeClr val="tx2"/>
                  </a:solidFill>
                </a:rPr>
                <a:t>NOT</a:t>
              </a:r>
            </a:p>
            <a:p>
              <a:pPr algn="ctr"/>
              <a:r>
                <a:rPr lang="es-ES" b="1" dirty="0">
                  <a:solidFill>
                    <a:schemeClr val="tx2"/>
                  </a:solidFill>
                </a:rPr>
                <a:t>7404</a:t>
              </a:r>
              <a:endParaRPr lang="es-CO" dirty="0"/>
            </a:p>
          </p:txBody>
        </p:sp>
      </p:grpSp>
      <p:pic>
        <p:nvPicPr>
          <p:cNvPr id="19" name="Picture 2" descr="7486 datasheet | Código Electrónica">
            <a:extLst>
              <a:ext uri="{FF2B5EF4-FFF2-40B4-BE49-F238E27FC236}">
                <a16:creationId xmlns:a16="http://schemas.microsoft.com/office/drawing/2014/main" id="{7A33DB38-992E-406F-AF36-F0D914367D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44" t="9943" r="18301" b="9985"/>
          <a:stretch/>
        </p:blipFill>
        <p:spPr bwMode="auto">
          <a:xfrm>
            <a:off x="7871422" y="4240587"/>
            <a:ext cx="3314904" cy="2361070"/>
          </a:xfrm>
          <a:prstGeom prst="rect">
            <a:avLst/>
          </a:prstGeom>
          <a:noFill/>
          <a:extLst>
            <a:ext uri="{909E8E84-426E-40DD-AFC4-6F175D3DCCD1}">
              <a14:hiddenFill xmlns:a14="http://schemas.microsoft.com/office/drawing/2010/main">
                <a:solidFill>
                  <a:srgbClr val="FFFFFF"/>
                </a:solidFill>
              </a14:hiddenFill>
            </a:ext>
          </a:extLst>
        </p:spPr>
      </p:pic>
      <p:sp>
        <p:nvSpPr>
          <p:cNvPr id="20" name="Elipse 19">
            <a:extLst>
              <a:ext uri="{FF2B5EF4-FFF2-40B4-BE49-F238E27FC236}">
                <a16:creationId xmlns:a16="http://schemas.microsoft.com/office/drawing/2014/main" id="{758BFD95-EB36-4E97-B289-87C1C722A1A5}"/>
              </a:ext>
            </a:extLst>
          </p:cNvPr>
          <p:cNvSpPr/>
          <p:nvPr/>
        </p:nvSpPr>
        <p:spPr>
          <a:xfrm>
            <a:off x="8004796" y="4355710"/>
            <a:ext cx="736908" cy="46791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21" name="Elipse 20">
            <a:extLst>
              <a:ext uri="{FF2B5EF4-FFF2-40B4-BE49-F238E27FC236}">
                <a16:creationId xmlns:a16="http://schemas.microsoft.com/office/drawing/2014/main" id="{175BA577-3C2C-4D5B-A4E5-178C8B7A89AA}"/>
              </a:ext>
            </a:extLst>
          </p:cNvPr>
          <p:cNvSpPr/>
          <p:nvPr/>
        </p:nvSpPr>
        <p:spPr>
          <a:xfrm>
            <a:off x="9584897" y="5345762"/>
            <a:ext cx="736908" cy="467919"/>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sz="1350"/>
          </a:p>
        </p:txBody>
      </p:sp>
      <p:sp>
        <p:nvSpPr>
          <p:cNvPr id="22" name="CuadroTexto 21">
            <a:extLst>
              <a:ext uri="{FF2B5EF4-FFF2-40B4-BE49-F238E27FC236}">
                <a16:creationId xmlns:a16="http://schemas.microsoft.com/office/drawing/2014/main" id="{6584D70D-AF71-4F5B-8B6E-382972675B60}"/>
              </a:ext>
            </a:extLst>
          </p:cNvPr>
          <p:cNvSpPr txBox="1"/>
          <p:nvPr/>
        </p:nvSpPr>
        <p:spPr>
          <a:xfrm>
            <a:off x="6887941" y="4906890"/>
            <a:ext cx="1112975" cy="646331"/>
          </a:xfrm>
          <a:prstGeom prst="rect">
            <a:avLst/>
          </a:prstGeom>
          <a:noFill/>
        </p:spPr>
        <p:txBody>
          <a:bodyPr wrap="square">
            <a:spAutoFit/>
          </a:bodyPr>
          <a:lstStyle/>
          <a:p>
            <a:pPr algn="ctr"/>
            <a:r>
              <a:rPr lang="es-ES" b="1" dirty="0">
                <a:solidFill>
                  <a:schemeClr val="tx2"/>
                </a:solidFill>
              </a:rPr>
              <a:t>XOR</a:t>
            </a:r>
          </a:p>
          <a:p>
            <a:pPr algn="ctr"/>
            <a:r>
              <a:rPr lang="es-ES" b="1" dirty="0">
                <a:solidFill>
                  <a:schemeClr val="tx2"/>
                </a:solidFill>
              </a:rPr>
              <a:t>7486</a:t>
            </a:r>
            <a:endParaRPr lang="es-CO" dirty="0"/>
          </a:p>
        </p:txBody>
      </p:sp>
    </p:spTree>
    <p:extLst>
      <p:ext uri="{BB962C8B-B14F-4D97-AF65-F5344CB8AC3E}">
        <p14:creationId xmlns:p14="http://schemas.microsoft.com/office/powerpoint/2010/main" val="245099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29389" y="313034"/>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Ejemplo</a:t>
            </a:r>
          </a:p>
        </p:txBody>
      </p:sp>
      <p:sp>
        <p:nvSpPr>
          <p:cNvPr id="4" name="CuadroTexto 3">
            <a:extLst>
              <a:ext uri="{FF2B5EF4-FFF2-40B4-BE49-F238E27FC236}">
                <a16:creationId xmlns:a16="http://schemas.microsoft.com/office/drawing/2014/main" id="{4ADA4C80-48E2-4A09-A47F-BDB6D0E7AAA6}"/>
              </a:ext>
            </a:extLst>
          </p:cNvPr>
          <p:cNvSpPr txBox="1"/>
          <p:nvPr/>
        </p:nvSpPr>
        <p:spPr>
          <a:xfrm>
            <a:off x="1202530" y="1519148"/>
            <a:ext cx="10741819" cy="1815882"/>
          </a:xfrm>
          <a:prstGeom prst="rect">
            <a:avLst/>
          </a:prstGeom>
          <a:noFill/>
        </p:spPr>
        <p:txBody>
          <a:bodyPr wrap="square">
            <a:spAutoFit/>
          </a:bodyPr>
          <a:lstStyle/>
          <a:p>
            <a:pPr algn="just"/>
            <a:r>
              <a:rPr lang="es-ES" sz="2800" dirty="0"/>
              <a:t>Para el siguiente circuito, encuentre la tabla de verdad que describa su comportamiento según el número de entradas del circuito. Además obtenga la ecuación que describa ese comportamiento directamente del circuito:</a:t>
            </a:r>
          </a:p>
        </p:txBody>
      </p:sp>
      <p:pic>
        <p:nvPicPr>
          <p:cNvPr id="5" name="Imagen 4">
            <a:extLst>
              <a:ext uri="{FF2B5EF4-FFF2-40B4-BE49-F238E27FC236}">
                <a16:creationId xmlns:a16="http://schemas.microsoft.com/office/drawing/2014/main" id="{D6F6BC46-CA90-4394-BDFB-CEFA76342E15}"/>
              </a:ext>
            </a:extLst>
          </p:cNvPr>
          <p:cNvPicPr>
            <a:picLocks noChangeAspect="1"/>
          </p:cNvPicPr>
          <p:nvPr/>
        </p:nvPicPr>
        <p:blipFill>
          <a:blip r:embed="rId2"/>
          <a:stretch>
            <a:fillRect/>
          </a:stretch>
        </p:blipFill>
        <p:spPr>
          <a:xfrm>
            <a:off x="1766497" y="3429000"/>
            <a:ext cx="9620767" cy="3000375"/>
          </a:xfrm>
          <a:prstGeom prst="rect">
            <a:avLst/>
          </a:prstGeom>
        </p:spPr>
      </p:pic>
    </p:spTree>
    <p:extLst>
      <p:ext uri="{BB962C8B-B14F-4D97-AF65-F5344CB8AC3E}">
        <p14:creationId xmlns:p14="http://schemas.microsoft.com/office/powerpoint/2010/main" val="1599534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187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6000" b="1" dirty="0">
                <a:latin typeface="Segoe UI" panose="020B0502040204020203" pitchFamily="34" charset="0"/>
                <a:cs typeface="Segoe UI" panose="020B0502040204020203" pitchFamily="34" charset="0"/>
              </a:rPr>
              <a:t>Ejercicio</a:t>
            </a:r>
          </a:p>
        </p:txBody>
      </p:sp>
      <p:sp>
        <p:nvSpPr>
          <p:cNvPr id="4" name="CuadroTexto 3">
            <a:extLst>
              <a:ext uri="{FF2B5EF4-FFF2-40B4-BE49-F238E27FC236}">
                <a16:creationId xmlns:a16="http://schemas.microsoft.com/office/drawing/2014/main" id="{E2FC18A0-928E-4A22-8718-CDC58B962CE4}"/>
              </a:ext>
            </a:extLst>
          </p:cNvPr>
          <p:cNvSpPr txBox="1"/>
          <p:nvPr/>
        </p:nvSpPr>
        <p:spPr>
          <a:xfrm>
            <a:off x="895676" y="1613118"/>
            <a:ext cx="10610197" cy="1815882"/>
          </a:xfrm>
          <a:prstGeom prst="rect">
            <a:avLst/>
          </a:prstGeom>
          <a:noFill/>
        </p:spPr>
        <p:txBody>
          <a:bodyPr wrap="square">
            <a:spAutoFit/>
          </a:bodyPr>
          <a:lstStyle/>
          <a:p>
            <a:pPr algn="just"/>
            <a:r>
              <a:rPr lang="es-ES" sz="2800" dirty="0"/>
              <a:t>Para el siguiente circuito, encuentre la tabla de verdad que describa su comportamiento según el número de entradas del circuito. Además obtenga la ecuación que describa ese comportamiento directamente del circuito:</a:t>
            </a:r>
          </a:p>
        </p:txBody>
      </p:sp>
      <p:pic>
        <p:nvPicPr>
          <p:cNvPr id="5" name="Imagen 4">
            <a:extLst>
              <a:ext uri="{FF2B5EF4-FFF2-40B4-BE49-F238E27FC236}">
                <a16:creationId xmlns:a16="http://schemas.microsoft.com/office/drawing/2014/main" id="{A5046287-0B20-4D65-B805-67301E6AD66B}"/>
              </a:ext>
            </a:extLst>
          </p:cNvPr>
          <p:cNvPicPr>
            <a:picLocks noChangeAspect="1"/>
          </p:cNvPicPr>
          <p:nvPr/>
        </p:nvPicPr>
        <p:blipFill rotWithShape="1">
          <a:blip r:embed="rId2"/>
          <a:srcRect l="27028" t="70540" r="26274" b="8428"/>
          <a:stretch/>
        </p:blipFill>
        <p:spPr>
          <a:xfrm>
            <a:off x="1334153" y="3746045"/>
            <a:ext cx="10032147" cy="2541569"/>
          </a:xfrm>
          <a:prstGeom prst="rect">
            <a:avLst/>
          </a:prstGeom>
        </p:spPr>
      </p:pic>
    </p:spTree>
    <p:extLst>
      <p:ext uri="{BB962C8B-B14F-4D97-AF65-F5344CB8AC3E}">
        <p14:creationId xmlns:p14="http://schemas.microsoft.com/office/powerpoint/2010/main" val="58054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b="1" dirty="0">
                <a:latin typeface="Segoe UI" panose="020B0502040204020203" pitchFamily="34" charset="0"/>
                <a:cs typeface="Segoe UI" panose="020B0502040204020203" pitchFamily="34" charset="0"/>
              </a:rPr>
              <a:t>Resumen </a:t>
            </a:r>
          </a:p>
        </p:txBody>
      </p:sp>
      <p:graphicFrame>
        <p:nvGraphicFramePr>
          <p:cNvPr id="3" name="Tabla 10">
            <a:extLst>
              <a:ext uri="{FF2B5EF4-FFF2-40B4-BE49-F238E27FC236}">
                <a16:creationId xmlns:a16="http://schemas.microsoft.com/office/drawing/2014/main" id="{8CD115D0-99A4-45F0-9AFE-B0D80FF90FDA}"/>
              </a:ext>
            </a:extLst>
          </p:cNvPr>
          <p:cNvGraphicFramePr>
            <a:graphicFrameLocks noGrp="1"/>
          </p:cNvGraphicFramePr>
          <p:nvPr>
            <p:extLst>
              <p:ext uri="{D42A27DB-BD31-4B8C-83A1-F6EECF244321}">
                <p14:modId xmlns:p14="http://schemas.microsoft.com/office/powerpoint/2010/main" val="1557563415"/>
              </p:ext>
            </p:extLst>
          </p:nvPr>
        </p:nvGraphicFramePr>
        <p:xfrm>
          <a:off x="1995948" y="1688231"/>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1461481715"/>
                  </a:ext>
                </a:extLst>
              </a:tr>
            </a:tbl>
          </a:graphicData>
        </a:graphic>
      </p:graphicFrame>
      <p:graphicFrame>
        <p:nvGraphicFramePr>
          <p:cNvPr id="4" name="Tabla 10">
            <a:extLst>
              <a:ext uri="{FF2B5EF4-FFF2-40B4-BE49-F238E27FC236}">
                <a16:creationId xmlns:a16="http://schemas.microsoft.com/office/drawing/2014/main" id="{62F54FD3-C3F8-437C-80C9-DD9D9CA4E0F0}"/>
              </a:ext>
            </a:extLst>
          </p:cNvPr>
          <p:cNvGraphicFramePr>
            <a:graphicFrameLocks noGrp="1"/>
          </p:cNvGraphicFramePr>
          <p:nvPr>
            <p:extLst>
              <p:ext uri="{D42A27DB-BD31-4B8C-83A1-F6EECF244321}">
                <p14:modId xmlns:p14="http://schemas.microsoft.com/office/powerpoint/2010/main" val="449426817"/>
              </p:ext>
            </p:extLst>
          </p:nvPr>
        </p:nvGraphicFramePr>
        <p:xfrm>
          <a:off x="6450576" y="1690689"/>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1461481715"/>
                  </a:ext>
                </a:extLst>
              </a:tr>
            </a:tbl>
          </a:graphicData>
        </a:graphic>
      </p:graphicFrame>
      <p:graphicFrame>
        <p:nvGraphicFramePr>
          <p:cNvPr id="5" name="Tabla 10">
            <a:extLst>
              <a:ext uri="{FF2B5EF4-FFF2-40B4-BE49-F238E27FC236}">
                <a16:creationId xmlns:a16="http://schemas.microsoft.com/office/drawing/2014/main" id="{1BC8EA8E-07AC-4F43-A07F-B19B60DC5BAA}"/>
              </a:ext>
            </a:extLst>
          </p:cNvPr>
          <p:cNvGraphicFramePr>
            <a:graphicFrameLocks noGrp="1"/>
          </p:cNvGraphicFramePr>
          <p:nvPr>
            <p:extLst>
              <p:ext uri="{D42A27DB-BD31-4B8C-83A1-F6EECF244321}">
                <p14:modId xmlns:p14="http://schemas.microsoft.com/office/powerpoint/2010/main" val="3913136340"/>
              </p:ext>
            </p:extLst>
          </p:nvPr>
        </p:nvGraphicFramePr>
        <p:xfrm>
          <a:off x="1995948" y="4269199"/>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461481715"/>
                  </a:ext>
                </a:extLst>
              </a:tr>
            </a:tbl>
          </a:graphicData>
        </a:graphic>
      </p:graphicFrame>
      <p:graphicFrame>
        <p:nvGraphicFramePr>
          <p:cNvPr id="6" name="Tabla 10">
            <a:extLst>
              <a:ext uri="{FF2B5EF4-FFF2-40B4-BE49-F238E27FC236}">
                <a16:creationId xmlns:a16="http://schemas.microsoft.com/office/drawing/2014/main" id="{DA6749B3-A0DC-471F-AF15-F19D93E70E29}"/>
              </a:ext>
            </a:extLst>
          </p:cNvPr>
          <p:cNvGraphicFramePr>
            <a:graphicFrameLocks noGrp="1"/>
          </p:cNvGraphicFramePr>
          <p:nvPr>
            <p:extLst>
              <p:ext uri="{D42A27DB-BD31-4B8C-83A1-F6EECF244321}">
                <p14:modId xmlns:p14="http://schemas.microsoft.com/office/powerpoint/2010/main" val="1334260897"/>
              </p:ext>
            </p:extLst>
          </p:nvPr>
        </p:nvGraphicFramePr>
        <p:xfrm>
          <a:off x="6450576" y="4269199"/>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461481715"/>
                  </a:ext>
                </a:extLst>
              </a:tr>
            </a:tbl>
          </a:graphicData>
        </a:graphic>
      </p:graphicFrame>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EA5C7878-25E3-4A9B-B2EE-5A3D2FBCEDBB}"/>
                  </a:ext>
                </a:extLst>
              </p:cNvPr>
              <p:cNvSpPr txBox="1"/>
              <p:nvPr/>
            </p:nvSpPr>
            <p:spPr>
              <a:xfrm>
                <a:off x="1995948" y="1327355"/>
                <a:ext cx="3736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𝐴𝑛𝑑</m:t>
                      </m:r>
                      <m:r>
                        <a:rPr lang="es-CO" i="1">
                          <a:latin typeface="Cambria Math" panose="02040503050406030204" pitchFamily="18" charset="0"/>
                        </a:rPr>
                        <m:t>=</m:t>
                      </m:r>
                      <m:d>
                        <m:dPr>
                          <m:ctrlPr>
                            <a:rPr lang="es-CO" i="1">
                              <a:latin typeface="Cambria Math" panose="02040503050406030204" pitchFamily="18" charset="0"/>
                            </a:rPr>
                          </m:ctrlPr>
                        </m:dPr>
                        <m:e>
                          <m:r>
                            <a:rPr lang="es-CO" i="1">
                              <a:latin typeface="Cambria Math" panose="02040503050406030204" pitchFamily="18" charset="0"/>
                            </a:rPr>
                            <m:t>𝐴</m:t>
                          </m:r>
                          <m:r>
                            <a:rPr lang="es-CO" i="1">
                              <a:latin typeface="Cambria Math" panose="02040503050406030204" pitchFamily="18" charset="0"/>
                            </a:rPr>
                            <m:t> ∗</m:t>
                          </m:r>
                          <m:r>
                            <a:rPr lang="es-CO" i="1">
                              <a:latin typeface="Cambria Math" panose="02040503050406030204" pitchFamily="18" charset="0"/>
                            </a:rPr>
                            <m:t>𝐵</m:t>
                          </m:r>
                        </m:e>
                      </m:d>
                    </m:oMath>
                  </m:oMathPara>
                </a14:m>
                <a:endParaRPr lang="es-CO" dirty="0"/>
              </a:p>
            </p:txBody>
          </p:sp>
        </mc:Choice>
        <mc:Fallback xmlns="">
          <p:sp>
            <p:nvSpPr>
              <p:cNvPr id="7" name="CuadroTexto 6">
                <a:extLst>
                  <a:ext uri="{FF2B5EF4-FFF2-40B4-BE49-F238E27FC236}">
                    <a16:creationId xmlns:a16="http://schemas.microsoft.com/office/drawing/2014/main" id="{EA5C7878-25E3-4A9B-B2EE-5A3D2FBCEDBB}"/>
                  </a:ext>
                </a:extLst>
              </p:cNvPr>
              <p:cNvSpPr txBox="1">
                <a:spLocks noRot="1" noChangeAspect="1" noMove="1" noResize="1" noEditPoints="1" noAdjustHandles="1" noChangeArrowheads="1" noChangeShapeType="1" noTextEdit="1"/>
              </p:cNvSpPr>
              <p:nvPr/>
            </p:nvSpPr>
            <p:spPr>
              <a:xfrm>
                <a:off x="1995948" y="1327355"/>
                <a:ext cx="3736258" cy="369332"/>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69ACB52D-979D-45A9-920C-F9788358BA44}"/>
                  </a:ext>
                </a:extLst>
              </p:cNvPr>
              <p:cNvSpPr txBox="1"/>
              <p:nvPr/>
            </p:nvSpPr>
            <p:spPr>
              <a:xfrm>
                <a:off x="6298176" y="1327355"/>
                <a:ext cx="37362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𝑂𝑅</m:t>
                      </m:r>
                      <m:r>
                        <a:rPr lang="es-CO" i="1">
                          <a:latin typeface="Cambria Math" panose="02040503050406030204" pitchFamily="18" charset="0"/>
                        </a:rPr>
                        <m:t>=</m:t>
                      </m:r>
                      <m:d>
                        <m:dPr>
                          <m:ctrlPr>
                            <a:rPr lang="es-CO" i="1">
                              <a:latin typeface="Cambria Math" panose="02040503050406030204" pitchFamily="18" charset="0"/>
                            </a:rPr>
                          </m:ctrlPr>
                        </m:dPr>
                        <m:e>
                          <m:r>
                            <a:rPr lang="es-CO" i="1">
                              <a:latin typeface="Cambria Math" panose="02040503050406030204" pitchFamily="18" charset="0"/>
                            </a:rPr>
                            <m:t>𝐴</m:t>
                          </m:r>
                          <m:r>
                            <a:rPr lang="es-CO" i="1">
                              <a:latin typeface="Cambria Math" panose="02040503050406030204" pitchFamily="18" charset="0"/>
                            </a:rPr>
                            <m:t> ∗</m:t>
                          </m:r>
                          <m:r>
                            <a:rPr lang="es-CO" i="1">
                              <a:latin typeface="Cambria Math" panose="02040503050406030204" pitchFamily="18" charset="0"/>
                            </a:rPr>
                            <m:t>𝐵</m:t>
                          </m:r>
                        </m:e>
                      </m:d>
                    </m:oMath>
                  </m:oMathPara>
                </a14:m>
                <a:endParaRPr lang="es-CO" dirty="0"/>
              </a:p>
            </p:txBody>
          </p:sp>
        </mc:Choice>
        <mc:Fallback xmlns="">
          <p:sp>
            <p:nvSpPr>
              <p:cNvPr id="8" name="CuadroTexto 7">
                <a:extLst>
                  <a:ext uri="{FF2B5EF4-FFF2-40B4-BE49-F238E27FC236}">
                    <a16:creationId xmlns:a16="http://schemas.microsoft.com/office/drawing/2014/main" id="{69ACB52D-979D-45A9-920C-F9788358BA44}"/>
                  </a:ext>
                </a:extLst>
              </p:cNvPr>
              <p:cNvSpPr txBox="1">
                <a:spLocks noRot="1" noChangeAspect="1" noMove="1" noResize="1" noEditPoints="1" noAdjustHandles="1" noChangeArrowheads="1" noChangeShapeType="1" noTextEdit="1"/>
              </p:cNvSpPr>
              <p:nvPr/>
            </p:nvSpPr>
            <p:spPr>
              <a:xfrm>
                <a:off x="6298176" y="1327355"/>
                <a:ext cx="3736258" cy="369332"/>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208FF5B3-72AB-42E0-8034-C0593D584897}"/>
                  </a:ext>
                </a:extLst>
              </p:cNvPr>
              <p:cNvSpPr txBox="1"/>
              <p:nvPr/>
            </p:nvSpPr>
            <p:spPr>
              <a:xfrm>
                <a:off x="2005167" y="3899868"/>
                <a:ext cx="3736258" cy="3699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𝑁𝐴𝑁𝐷</m:t>
                      </m:r>
                      <m:r>
                        <a:rPr lang="es-CO" i="1">
                          <a:latin typeface="Cambria Math" panose="02040503050406030204" pitchFamily="18" charset="0"/>
                        </a:rPr>
                        <m:t>=</m:t>
                      </m:r>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i="1">
                                  <a:latin typeface="Cambria Math" panose="02040503050406030204" pitchFamily="18" charset="0"/>
                                </a:rPr>
                                <m:t>𝐴</m:t>
                              </m:r>
                              <m:r>
                                <a:rPr lang="es-CO" i="1">
                                  <a:latin typeface="Cambria Math" panose="02040503050406030204" pitchFamily="18" charset="0"/>
                                </a:rPr>
                                <m:t>∗</m:t>
                              </m:r>
                              <m:r>
                                <a:rPr lang="es-CO" i="1">
                                  <a:latin typeface="Cambria Math" panose="02040503050406030204" pitchFamily="18" charset="0"/>
                                </a:rPr>
                                <m:t>𝐵</m:t>
                              </m:r>
                            </m:e>
                          </m:acc>
                        </m:e>
                      </m:d>
                    </m:oMath>
                  </m:oMathPara>
                </a14:m>
                <a:endParaRPr lang="es-CO" dirty="0"/>
              </a:p>
            </p:txBody>
          </p:sp>
        </mc:Choice>
        <mc:Fallback xmlns="">
          <p:sp>
            <p:nvSpPr>
              <p:cNvPr id="9" name="CuadroTexto 8">
                <a:extLst>
                  <a:ext uri="{FF2B5EF4-FFF2-40B4-BE49-F238E27FC236}">
                    <a16:creationId xmlns:a16="http://schemas.microsoft.com/office/drawing/2014/main" id="{208FF5B3-72AB-42E0-8034-C0593D584897}"/>
                  </a:ext>
                </a:extLst>
              </p:cNvPr>
              <p:cNvSpPr txBox="1">
                <a:spLocks noRot="1" noChangeAspect="1" noMove="1" noResize="1" noEditPoints="1" noAdjustHandles="1" noChangeArrowheads="1" noChangeShapeType="1" noTextEdit="1"/>
              </p:cNvSpPr>
              <p:nvPr/>
            </p:nvSpPr>
            <p:spPr>
              <a:xfrm>
                <a:off x="2005167" y="3899868"/>
                <a:ext cx="3736258" cy="369909"/>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057FD609-9F90-48C8-9D83-388AFD497148}"/>
                  </a:ext>
                </a:extLst>
              </p:cNvPr>
              <p:cNvSpPr txBox="1"/>
              <p:nvPr/>
            </p:nvSpPr>
            <p:spPr>
              <a:xfrm>
                <a:off x="6376834" y="3857811"/>
                <a:ext cx="3736258" cy="3699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𝑁𝑂𝑅</m:t>
                      </m:r>
                      <m:r>
                        <a:rPr lang="es-CO" i="1">
                          <a:latin typeface="Cambria Math" panose="02040503050406030204" pitchFamily="18" charset="0"/>
                        </a:rPr>
                        <m:t>=</m:t>
                      </m:r>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i="1">
                                  <a:latin typeface="Cambria Math" panose="02040503050406030204" pitchFamily="18" charset="0"/>
                                </a:rPr>
                                <m:t>𝐴</m:t>
                              </m:r>
                              <m:r>
                                <a:rPr lang="es-CO" i="1">
                                  <a:latin typeface="Cambria Math" panose="02040503050406030204" pitchFamily="18" charset="0"/>
                                </a:rPr>
                                <m:t>+</m:t>
                              </m:r>
                              <m:r>
                                <a:rPr lang="es-CO" i="1">
                                  <a:latin typeface="Cambria Math" panose="02040503050406030204" pitchFamily="18" charset="0"/>
                                </a:rPr>
                                <m:t>𝐵</m:t>
                              </m:r>
                            </m:e>
                          </m:acc>
                        </m:e>
                      </m:d>
                    </m:oMath>
                  </m:oMathPara>
                </a14:m>
                <a:endParaRPr lang="es-CO" dirty="0"/>
              </a:p>
            </p:txBody>
          </p:sp>
        </mc:Choice>
        <mc:Fallback xmlns="">
          <p:sp>
            <p:nvSpPr>
              <p:cNvPr id="10" name="CuadroTexto 9">
                <a:extLst>
                  <a:ext uri="{FF2B5EF4-FFF2-40B4-BE49-F238E27FC236}">
                    <a16:creationId xmlns:a16="http://schemas.microsoft.com/office/drawing/2014/main" id="{057FD609-9F90-48C8-9D83-388AFD497148}"/>
                  </a:ext>
                </a:extLst>
              </p:cNvPr>
              <p:cNvSpPr txBox="1">
                <a:spLocks noRot="1" noChangeAspect="1" noMove="1" noResize="1" noEditPoints="1" noAdjustHandles="1" noChangeArrowheads="1" noChangeShapeType="1" noTextEdit="1"/>
              </p:cNvSpPr>
              <p:nvPr/>
            </p:nvSpPr>
            <p:spPr>
              <a:xfrm>
                <a:off x="6376834" y="3857811"/>
                <a:ext cx="3736258" cy="369909"/>
              </a:xfrm>
              <a:prstGeom prst="rect">
                <a:avLst/>
              </a:prstGeom>
              <a:blipFill>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404125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Resumen </a:t>
            </a:r>
          </a:p>
        </p:txBody>
      </p:sp>
      <p:graphicFrame>
        <p:nvGraphicFramePr>
          <p:cNvPr id="3" name="Tabla 10">
            <a:extLst>
              <a:ext uri="{FF2B5EF4-FFF2-40B4-BE49-F238E27FC236}">
                <a16:creationId xmlns:a16="http://schemas.microsoft.com/office/drawing/2014/main" id="{33D0635C-EB5D-42FA-8E42-F7CD13212EBD}"/>
              </a:ext>
            </a:extLst>
          </p:cNvPr>
          <p:cNvGraphicFramePr>
            <a:graphicFrameLocks noGrp="1"/>
          </p:cNvGraphicFramePr>
          <p:nvPr>
            <p:extLst>
              <p:ext uri="{D42A27DB-BD31-4B8C-83A1-F6EECF244321}">
                <p14:modId xmlns:p14="http://schemas.microsoft.com/office/powerpoint/2010/main" val="2180999559"/>
              </p:ext>
            </p:extLst>
          </p:nvPr>
        </p:nvGraphicFramePr>
        <p:xfrm>
          <a:off x="1995948" y="2160179"/>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461481715"/>
                  </a:ext>
                </a:extLst>
              </a:tr>
            </a:tbl>
          </a:graphicData>
        </a:graphic>
      </p:graphicFrame>
      <p:graphicFrame>
        <p:nvGraphicFramePr>
          <p:cNvPr id="4" name="Tabla 10">
            <a:extLst>
              <a:ext uri="{FF2B5EF4-FFF2-40B4-BE49-F238E27FC236}">
                <a16:creationId xmlns:a16="http://schemas.microsoft.com/office/drawing/2014/main" id="{7178321A-BA60-455E-BE46-BF2913BC94F1}"/>
              </a:ext>
            </a:extLst>
          </p:cNvPr>
          <p:cNvGraphicFramePr>
            <a:graphicFrameLocks noGrp="1"/>
          </p:cNvGraphicFramePr>
          <p:nvPr>
            <p:extLst>
              <p:ext uri="{D42A27DB-BD31-4B8C-83A1-F6EECF244321}">
                <p14:modId xmlns:p14="http://schemas.microsoft.com/office/powerpoint/2010/main" val="3705222593"/>
              </p:ext>
            </p:extLst>
          </p:nvPr>
        </p:nvGraphicFramePr>
        <p:xfrm>
          <a:off x="6450576" y="2160179"/>
          <a:ext cx="3588774" cy="2032000"/>
        </p:xfrm>
        <a:graphic>
          <a:graphicData uri="http://schemas.openxmlformats.org/drawingml/2006/table">
            <a:tbl>
              <a:tblPr firstRow="1" bandRow="1">
                <a:tableStyleId>{7DF18680-E054-41AD-8BC1-D1AEF772440D}</a:tableStyleId>
              </a:tblPr>
              <a:tblGrid>
                <a:gridCol w="1196258">
                  <a:extLst>
                    <a:ext uri="{9D8B030D-6E8A-4147-A177-3AD203B41FA5}">
                      <a16:colId xmlns:a16="http://schemas.microsoft.com/office/drawing/2014/main" val="1121906428"/>
                    </a:ext>
                  </a:extLst>
                </a:gridCol>
                <a:gridCol w="1196258">
                  <a:extLst>
                    <a:ext uri="{9D8B030D-6E8A-4147-A177-3AD203B41FA5}">
                      <a16:colId xmlns:a16="http://schemas.microsoft.com/office/drawing/2014/main" val="1310255087"/>
                    </a:ext>
                  </a:extLst>
                </a:gridCol>
                <a:gridCol w="1196258">
                  <a:extLst>
                    <a:ext uri="{9D8B030D-6E8A-4147-A177-3AD203B41FA5}">
                      <a16:colId xmlns:a16="http://schemas.microsoft.com/office/drawing/2014/main" val="216922994"/>
                    </a:ext>
                  </a:extLst>
                </a:gridCol>
              </a:tblGrid>
              <a:tr h="406400">
                <a:tc>
                  <a:txBody>
                    <a:bodyPr/>
                    <a:lstStyle/>
                    <a:p>
                      <a:pPr algn="ctr"/>
                      <a:r>
                        <a:rPr lang="es-CO" dirty="0"/>
                        <a:t>A</a:t>
                      </a:r>
                    </a:p>
                  </a:txBody>
                  <a:tcPr/>
                </a:tc>
                <a:tc>
                  <a:txBody>
                    <a:bodyPr/>
                    <a:lstStyle/>
                    <a:p>
                      <a:pPr algn="ctr"/>
                      <a:r>
                        <a:rPr lang="es-CO" dirty="0"/>
                        <a:t>B</a:t>
                      </a:r>
                    </a:p>
                  </a:txBody>
                  <a:tcPr/>
                </a:tc>
                <a:tc>
                  <a:txBody>
                    <a:bodyPr/>
                    <a:lstStyle/>
                    <a:p>
                      <a:pPr algn="ctr"/>
                      <a:r>
                        <a:rPr lang="es-CO" dirty="0"/>
                        <a:t>Salida</a:t>
                      </a:r>
                    </a:p>
                  </a:txBody>
                  <a:tcPr/>
                </a:tc>
                <a:extLst>
                  <a:ext uri="{0D108BD9-81ED-4DB2-BD59-A6C34878D82A}">
                    <a16:rowId xmlns:a16="http://schemas.microsoft.com/office/drawing/2014/main" val="1023887202"/>
                  </a:ext>
                </a:extLst>
              </a:tr>
              <a:tr h="406400">
                <a:tc>
                  <a:txBody>
                    <a:bodyPr/>
                    <a:lstStyle/>
                    <a:p>
                      <a:pPr algn="ctr"/>
                      <a:r>
                        <a:rPr lang="es-CO" dirty="0"/>
                        <a:t>0</a:t>
                      </a:r>
                    </a:p>
                  </a:txBody>
                  <a:tcPr/>
                </a:tc>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60561345"/>
                  </a:ext>
                </a:extLst>
              </a:tr>
              <a:tr h="406400">
                <a:tc>
                  <a:txBody>
                    <a:bodyPr/>
                    <a:lstStyle/>
                    <a:p>
                      <a:pPr algn="ctr"/>
                      <a:r>
                        <a:rPr lang="es-CO" dirty="0"/>
                        <a:t>0</a:t>
                      </a:r>
                    </a:p>
                  </a:txBody>
                  <a:tcPr/>
                </a:tc>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2498656035"/>
                  </a:ext>
                </a:extLst>
              </a:tr>
              <a:tr h="406400">
                <a:tc>
                  <a:txBody>
                    <a:bodyPr/>
                    <a:lstStyle/>
                    <a:p>
                      <a:pPr algn="ctr"/>
                      <a:r>
                        <a:rPr lang="es-CO" dirty="0"/>
                        <a:t>1</a:t>
                      </a:r>
                    </a:p>
                  </a:txBody>
                  <a:tcPr/>
                </a:tc>
                <a:tc>
                  <a:txBody>
                    <a:bodyPr/>
                    <a:lstStyle/>
                    <a:p>
                      <a:pPr algn="ctr"/>
                      <a:r>
                        <a:rPr lang="es-CO" dirty="0"/>
                        <a:t>0</a:t>
                      </a:r>
                    </a:p>
                  </a:txBody>
                  <a:tcPr/>
                </a:tc>
                <a:tc>
                  <a:txBody>
                    <a:bodyPr/>
                    <a:lstStyle/>
                    <a:p>
                      <a:pPr algn="ctr"/>
                      <a:r>
                        <a:rPr lang="es-CO" dirty="0"/>
                        <a:t>0</a:t>
                      </a:r>
                    </a:p>
                  </a:txBody>
                  <a:tcPr/>
                </a:tc>
                <a:extLst>
                  <a:ext uri="{0D108BD9-81ED-4DB2-BD59-A6C34878D82A}">
                    <a16:rowId xmlns:a16="http://schemas.microsoft.com/office/drawing/2014/main" val="1403173453"/>
                  </a:ext>
                </a:extLst>
              </a:tr>
              <a:tr h="406400">
                <a:tc>
                  <a:txBody>
                    <a:bodyPr/>
                    <a:lstStyle/>
                    <a:p>
                      <a:pPr algn="ctr"/>
                      <a:r>
                        <a:rPr lang="es-CO" dirty="0"/>
                        <a:t>1</a:t>
                      </a:r>
                    </a:p>
                  </a:txBody>
                  <a:tcPr/>
                </a:tc>
                <a:tc>
                  <a:txBody>
                    <a:bodyPr/>
                    <a:lstStyle/>
                    <a:p>
                      <a:pPr algn="ctr"/>
                      <a:r>
                        <a:rPr lang="es-CO" dirty="0"/>
                        <a:t>1</a:t>
                      </a:r>
                    </a:p>
                  </a:txBody>
                  <a:tcPr/>
                </a:tc>
                <a:tc>
                  <a:txBody>
                    <a:bodyPr/>
                    <a:lstStyle/>
                    <a:p>
                      <a:pPr algn="ctr"/>
                      <a:r>
                        <a:rPr lang="es-CO" dirty="0"/>
                        <a:t>1</a:t>
                      </a:r>
                    </a:p>
                  </a:txBody>
                  <a:tcPr/>
                </a:tc>
                <a:extLst>
                  <a:ext uri="{0D108BD9-81ED-4DB2-BD59-A6C34878D82A}">
                    <a16:rowId xmlns:a16="http://schemas.microsoft.com/office/drawing/2014/main" val="1461481715"/>
                  </a:ext>
                </a:extLst>
              </a:tr>
            </a:tbl>
          </a:graphicData>
        </a:graphic>
      </p:graphicFrame>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66370CAD-609A-491E-A2C0-62F246BBED0D}"/>
                  </a:ext>
                </a:extLst>
              </p:cNvPr>
              <p:cNvSpPr txBox="1"/>
              <p:nvPr/>
            </p:nvSpPr>
            <p:spPr>
              <a:xfrm>
                <a:off x="1995948" y="1706061"/>
                <a:ext cx="3736258" cy="3699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𝑋𝑂𝑅</m:t>
                      </m:r>
                      <m:r>
                        <a:rPr lang="es-CO" i="1">
                          <a:latin typeface="Cambria Math" panose="02040503050406030204" pitchFamily="18" charset="0"/>
                        </a:rPr>
                        <m:t>=</m:t>
                      </m:r>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i="1">
                                  <a:latin typeface="Cambria Math" panose="02040503050406030204" pitchFamily="18" charset="0"/>
                                </a:rPr>
                                <m:t>𝐴</m:t>
                              </m:r>
                            </m:e>
                          </m:acc>
                          <m:r>
                            <a:rPr lang="es-CO" i="1">
                              <a:latin typeface="Cambria Math" panose="02040503050406030204" pitchFamily="18" charset="0"/>
                            </a:rPr>
                            <m:t>∗</m:t>
                          </m:r>
                          <m:r>
                            <a:rPr lang="es-CO" i="1">
                              <a:latin typeface="Cambria Math" panose="02040503050406030204" pitchFamily="18" charset="0"/>
                            </a:rPr>
                            <m:t>𝐵</m:t>
                          </m:r>
                        </m:e>
                      </m:d>
                      <m:r>
                        <a:rPr lang="es-CO" i="1">
                          <a:latin typeface="Cambria Math" panose="02040503050406030204" pitchFamily="18" charset="0"/>
                        </a:rPr>
                        <m:t>+</m:t>
                      </m:r>
                      <m:d>
                        <m:dPr>
                          <m:ctrlPr>
                            <a:rPr lang="es-CO" i="1">
                              <a:latin typeface="Cambria Math" panose="02040503050406030204" pitchFamily="18" charset="0"/>
                            </a:rPr>
                          </m:ctrlPr>
                        </m:dPr>
                        <m:e>
                          <m:r>
                            <a:rPr lang="es-CO" i="1">
                              <a:latin typeface="Cambria Math" panose="02040503050406030204" pitchFamily="18" charset="0"/>
                            </a:rPr>
                            <m:t>𝐴</m:t>
                          </m:r>
                          <m:r>
                            <a:rPr lang="es-CO" i="1">
                              <a:latin typeface="Cambria Math" panose="02040503050406030204" pitchFamily="18" charset="0"/>
                            </a:rPr>
                            <m:t>∗</m:t>
                          </m:r>
                          <m:acc>
                            <m:accPr>
                              <m:chr m:val="̅"/>
                              <m:ctrlPr>
                                <a:rPr lang="es-CO" i="1">
                                  <a:latin typeface="Cambria Math" panose="02040503050406030204" pitchFamily="18" charset="0"/>
                                </a:rPr>
                              </m:ctrlPr>
                            </m:accPr>
                            <m:e>
                              <m:r>
                                <a:rPr lang="es-CO" i="1">
                                  <a:latin typeface="Cambria Math" panose="02040503050406030204" pitchFamily="18" charset="0"/>
                                </a:rPr>
                                <m:t>𝐵</m:t>
                              </m:r>
                            </m:e>
                          </m:acc>
                        </m:e>
                      </m:d>
                    </m:oMath>
                  </m:oMathPara>
                </a14:m>
                <a:endParaRPr lang="es-CO" dirty="0"/>
              </a:p>
            </p:txBody>
          </p:sp>
        </mc:Choice>
        <mc:Fallback xmlns="">
          <p:sp>
            <p:nvSpPr>
              <p:cNvPr id="5" name="CuadroTexto 4">
                <a:extLst>
                  <a:ext uri="{FF2B5EF4-FFF2-40B4-BE49-F238E27FC236}">
                    <a16:creationId xmlns:a16="http://schemas.microsoft.com/office/drawing/2014/main" id="{66370CAD-609A-491E-A2C0-62F246BBED0D}"/>
                  </a:ext>
                </a:extLst>
              </p:cNvPr>
              <p:cNvSpPr txBox="1">
                <a:spLocks noRot="1" noChangeAspect="1" noMove="1" noResize="1" noEditPoints="1" noAdjustHandles="1" noChangeArrowheads="1" noChangeShapeType="1" noTextEdit="1"/>
              </p:cNvSpPr>
              <p:nvPr/>
            </p:nvSpPr>
            <p:spPr>
              <a:xfrm>
                <a:off x="1995948" y="1706061"/>
                <a:ext cx="3736258" cy="369909"/>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28049006-A777-40A3-A6D0-1B513FE67791}"/>
                  </a:ext>
                </a:extLst>
              </p:cNvPr>
              <p:cNvSpPr txBox="1"/>
              <p:nvPr/>
            </p:nvSpPr>
            <p:spPr>
              <a:xfrm>
                <a:off x="6298176" y="1690690"/>
                <a:ext cx="3736258" cy="3699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𝑋𝑁𝑂𝑅</m:t>
                      </m:r>
                      <m:r>
                        <a:rPr lang="es-CO" i="1">
                          <a:latin typeface="Cambria Math" panose="02040503050406030204" pitchFamily="18" charset="0"/>
                        </a:rPr>
                        <m:t>=</m:t>
                      </m:r>
                      <m:d>
                        <m:dPr>
                          <m:ctrlPr>
                            <a:rPr lang="es-CO" i="1">
                              <a:latin typeface="Cambria Math" panose="02040503050406030204" pitchFamily="18" charset="0"/>
                            </a:rPr>
                          </m:ctrlPr>
                        </m:dPr>
                        <m:e>
                          <m:r>
                            <a:rPr lang="es-CO" i="1">
                              <a:latin typeface="Cambria Math" panose="02040503050406030204" pitchFamily="18" charset="0"/>
                            </a:rPr>
                            <m:t>𝐴</m:t>
                          </m:r>
                          <m:r>
                            <a:rPr lang="es-CO" i="1">
                              <a:latin typeface="Cambria Math" panose="02040503050406030204" pitchFamily="18" charset="0"/>
                            </a:rPr>
                            <m:t> ∗</m:t>
                          </m:r>
                          <m:r>
                            <a:rPr lang="es-CO" i="1">
                              <a:latin typeface="Cambria Math" panose="02040503050406030204" pitchFamily="18" charset="0"/>
                            </a:rPr>
                            <m:t>𝐵</m:t>
                          </m:r>
                        </m:e>
                      </m:d>
                      <m:r>
                        <a:rPr lang="es-CO" i="1">
                          <a:latin typeface="Cambria Math" panose="02040503050406030204" pitchFamily="18" charset="0"/>
                        </a:rPr>
                        <m:t>+</m:t>
                      </m:r>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i="1">
                                  <a:latin typeface="Cambria Math" panose="02040503050406030204" pitchFamily="18" charset="0"/>
                                </a:rPr>
                                <m:t>𝐴</m:t>
                              </m:r>
                              <m:r>
                                <a:rPr lang="es-CO" i="1">
                                  <a:latin typeface="Cambria Math" panose="02040503050406030204" pitchFamily="18" charset="0"/>
                                </a:rPr>
                                <m:t>∗</m:t>
                              </m:r>
                              <m:r>
                                <a:rPr lang="es-CO" i="1">
                                  <a:latin typeface="Cambria Math" panose="02040503050406030204" pitchFamily="18" charset="0"/>
                                </a:rPr>
                                <m:t>𝐵</m:t>
                              </m:r>
                            </m:e>
                          </m:acc>
                        </m:e>
                      </m:d>
                    </m:oMath>
                  </m:oMathPara>
                </a14:m>
                <a:endParaRPr lang="es-CO" dirty="0"/>
              </a:p>
            </p:txBody>
          </p:sp>
        </mc:Choice>
        <mc:Fallback xmlns="">
          <p:sp>
            <p:nvSpPr>
              <p:cNvPr id="6" name="CuadroTexto 5">
                <a:extLst>
                  <a:ext uri="{FF2B5EF4-FFF2-40B4-BE49-F238E27FC236}">
                    <a16:creationId xmlns:a16="http://schemas.microsoft.com/office/drawing/2014/main" id="{28049006-A777-40A3-A6D0-1B513FE67791}"/>
                  </a:ext>
                </a:extLst>
              </p:cNvPr>
              <p:cNvSpPr txBox="1">
                <a:spLocks noRot="1" noChangeAspect="1" noMove="1" noResize="1" noEditPoints="1" noAdjustHandles="1" noChangeArrowheads="1" noChangeShapeType="1" noTextEdit="1"/>
              </p:cNvSpPr>
              <p:nvPr/>
            </p:nvSpPr>
            <p:spPr>
              <a:xfrm>
                <a:off x="6298176" y="1690690"/>
                <a:ext cx="3736258" cy="369909"/>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1CF2D56C-736B-431A-962D-39B971D29B4A}"/>
                  </a:ext>
                </a:extLst>
              </p:cNvPr>
              <p:cNvSpPr txBox="1"/>
              <p:nvPr/>
            </p:nvSpPr>
            <p:spPr>
              <a:xfrm>
                <a:off x="4227871" y="4661670"/>
                <a:ext cx="3736258" cy="3699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𝑁𝑂𝑇</m:t>
                      </m:r>
                      <m:r>
                        <a:rPr lang="es-CO" i="1">
                          <a:latin typeface="Cambria Math" panose="02040503050406030204" pitchFamily="18" charset="0"/>
                        </a:rPr>
                        <m:t>=</m:t>
                      </m:r>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i="1">
                                  <a:latin typeface="Cambria Math" panose="02040503050406030204" pitchFamily="18" charset="0"/>
                                </a:rPr>
                                <m:t>𝐴</m:t>
                              </m:r>
                            </m:e>
                          </m:acc>
                        </m:e>
                      </m:d>
                    </m:oMath>
                  </m:oMathPara>
                </a14:m>
                <a:endParaRPr lang="es-CO" dirty="0"/>
              </a:p>
            </p:txBody>
          </p:sp>
        </mc:Choice>
        <mc:Fallback xmlns="">
          <p:sp>
            <p:nvSpPr>
              <p:cNvPr id="7" name="CuadroTexto 6">
                <a:extLst>
                  <a:ext uri="{FF2B5EF4-FFF2-40B4-BE49-F238E27FC236}">
                    <a16:creationId xmlns:a16="http://schemas.microsoft.com/office/drawing/2014/main" id="{1CF2D56C-736B-431A-962D-39B971D29B4A}"/>
                  </a:ext>
                </a:extLst>
              </p:cNvPr>
              <p:cNvSpPr txBox="1">
                <a:spLocks noRot="1" noChangeAspect="1" noMove="1" noResize="1" noEditPoints="1" noAdjustHandles="1" noChangeArrowheads="1" noChangeShapeType="1" noTextEdit="1"/>
              </p:cNvSpPr>
              <p:nvPr/>
            </p:nvSpPr>
            <p:spPr>
              <a:xfrm>
                <a:off x="4227871" y="4661670"/>
                <a:ext cx="3736258" cy="369909"/>
              </a:xfrm>
              <a:prstGeom prst="rect">
                <a:avLst/>
              </a:prstGeom>
              <a:blipFill>
                <a:blip r:embed="rId4"/>
                <a:stretch>
                  <a:fillRect/>
                </a:stretch>
              </a:blipFill>
            </p:spPr>
            <p:txBody>
              <a:bodyPr/>
              <a:lstStyle/>
              <a:p>
                <a:r>
                  <a:rPr lang="es-CO">
                    <a:noFill/>
                  </a:rPr>
                  <a:t> </a:t>
                </a:r>
              </a:p>
            </p:txBody>
          </p:sp>
        </mc:Fallback>
      </mc:AlternateContent>
      <p:graphicFrame>
        <p:nvGraphicFramePr>
          <p:cNvPr id="8" name="Tabla 3">
            <a:extLst>
              <a:ext uri="{FF2B5EF4-FFF2-40B4-BE49-F238E27FC236}">
                <a16:creationId xmlns:a16="http://schemas.microsoft.com/office/drawing/2014/main" id="{C6D5D864-BC34-401B-BB18-194426654270}"/>
              </a:ext>
            </a:extLst>
          </p:cNvPr>
          <p:cNvGraphicFramePr>
            <a:graphicFrameLocks noGrp="1"/>
          </p:cNvGraphicFramePr>
          <p:nvPr>
            <p:extLst>
              <p:ext uri="{D42A27DB-BD31-4B8C-83A1-F6EECF244321}">
                <p14:modId xmlns:p14="http://schemas.microsoft.com/office/powerpoint/2010/main" val="3473049272"/>
              </p:ext>
            </p:extLst>
          </p:nvPr>
        </p:nvGraphicFramePr>
        <p:xfrm>
          <a:off x="4070862" y="5184681"/>
          <a:ext cx="4050276" cy="1097280"/>
        </p:xfrm>
        <a:graphic>
          <a:graphicData uri="http://schemas.openxmlformats.org/drawingml/2006/table">
            <a:tbl>
              <a:tblPr firstRow="1" bandRow="1">
                <a:tableStyleId>{7DF18680-E054-41AD-8BC1-D1AEF772440D}</a:tableStyleId>
              </a:tblPr>
              <a:tblGrid>
                <a:gridCol w="2025138">
                  <a:extLst>
                    <a:ext uri="{9D8B030D-6E8A-4147-A177-3AD203B41FA5}">
                      <a16:colId xmlns:a16="http://schemas.microsoft.com/office/drawing/2014/main" val="1252756287"/>
                    </a:ext>
                  </a:extLst>
                </a:gridCol>
                <a:gridCol w="2025138">
                  <a:extLst>
                    <a:ext uri="{9D8B030D-6E8A-4147-A177-3AD203B41FA5}">
                      <a16:colId xmlns:a16="http://schemas.microsoft.com/office/drawing/2014/main" val="3658440335"/>
                    </a:ext>
                  </a:extLst>
                </a:gridCol>
              </a:tblGrid>
              <a:tr h="347133">
                <a:tc>
                  <a:txBody>
                    <a:bodyPr/>
                    <a:lstStyle/>
                    <a:p>
                      <a:pPr algn="ctr"/>
                      <a:r>
                        <a:rPr lang="es-CO" dirty="0"/>
                        <a:t>A</a:t>
                      </a:r>
                    </a:p>
                  </a:txBody>
                  <a:tcPr/>
                </a:tc>
                <a:tc>
                  <a:txBody>
                    <a:bodyPr/>
                    <a:lstStyle/>
                    <a:p>
                      <a:pPr algn="ctr"/>
                      <a:r>
                        <a:rPr lang="es-CO" dirty="0"/>
                        <a:t>Salida</a:t>
                      </a:r>
                    </a:p>
                  </a:txBody>
                  <a:tcPr/>
                </a:tc>
                <a:extLst>
                  <a:ext uri="{0D108BD9-81ED-4DB2-BD59-A6C34878D82A}">
                    <a16:rowId xmlns:a16="http://schemas.microsoft.com/office/drawing/2014/main" val="2841389431"/>
                  </a:ext>
                </a:extLst>
              </a:tr>
              <a:tr h="347133">
                <a:tc>
                  <a:txBody>
                    <a:bodyPr/>
                    <a:lstStyle/>
                    <a:p>
                      <a:pPr algn="ctr"/>
                      <a:r>
                        <a:rPr lang="es-CO" dirty="0"/>
                        <a:t>0</a:t>
                      </a:r>
                    </a:p>
                  </a:txBody>
                  <a:tcPr/>
                </a:tc>
                <a:tc>
                  <a:txBody>
                    <a:bodyPr/>
                    <a:lstStyle/>
                    <a:p>
                      <a:pPr algn="ctr"/>
                      <a:r>
                        <a:rPr lang="es-CO" dirty="0"/>
                        <a:t>1</a:t>
                      </a:r>
                    </a:p>
                  </a:txBody>
                  <a:tcPr/>
                </a:tc>
                <a:extLst>
                  <a:ext uri="{0D108BD9-81ED-4DB2-BD59-A6C34878D82A}">
                    <a16:rowId xmlns:a16="http://schemas.microsoft.com/office/drawing/2014/main" val="95886348"/>
                  </a:ext>
                </a:extLst>
              </a:tr>
              <a:tr h="347133">
                <a:tc>
                  <a:txBody>
                    <a:bodyPr/>
                    <a:lstStyle/>
                    <a:p>
                      <a:pPr algn="ctr"/>
                      <a:r>
                        <a:rPr lang="es-CO" dirty="0"/>
                        <a:t>1</a:t>
                      </a:r>
                    </a:p>
                  </a:txBody>
                  <a:tcPr/>
                </a:tc>
                <a:tc>
                  <a:txBody>
                    <a:bodyPr/>
                    <a:lstStyle/>
                    <a:p>
                      <a:pPr algn="ctr"/>
                      <a:r>
                        <a:rPr lang="es-CO" dirty="0"/>
                        <a:t>0</a:t>
                      </a:r>
                    </a:p>
                  </a:txBody>
                  <a:tcPr/>
                </a:tc>
                <a:extLst>
                  <a:ext uri="{0D108BD9-81ED-4DB2-BD59-A6C34878D82A}">
                    <a16:rowId xmlns:a16="http://schemas.microsoft.com/office/drawing/2014/main" val="187269914"/>
                  </a:ext>
                </a:extLst>
              </a:tr>
            </a:tbl>
          </a:graphicData>
        </a:graphic>
      </p:graphicFrame>
    </p:spTree>
    <p:extLst>
      <p:ext uri="{BB962C8B-B14F-4D97-AF65-F5344CB8AC3E}">
        <p14:creationId xmlns:p14="http://schemas.microsoft.com/office/powerpoint/2010/main" val="3937608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b="1" dirty="0">
                <a:latin typeface="Segoe UI" panose="020B0502040204020203" pitchFamily="34" charset="0"/>
                <a:cs typeface="Segoe UI" panose="020B0502040204020203" pitchFamily="34" charset="0"/>
              </a:rPr>
              <a:t>Ejemplo</a:t>
            </a:r>
          </a:p>
        </p:txBody>
      </p:sp>
      <p:pic>
        <p:nvPicPr>
          <p:cNvPr id="3" name="Imagen 2">
            <a:extLst>
              <a:ext uri="{FF2B5EF4-FFF2-40B4-BE49-F238E27FC236}">
                <a16:creationId xmlns:a16="http://schemas.microsoft.com/office/drawing/2014/main" id="{97422CBF-7E01-4BFD-9DFD-8045F1ED5066}"/>
              </a:ext>
            </a:extLst>
          </p:cNvPr>
          <p:cNvPicPr>
            <a:picLocks noChangeAspect="1"/>
          </p:cNvPicPr>
          <p:nvPr/>
        </p:nvPicPr>
        <p:blipFill rotWithShape="1">
          <a:blip r:embed="rId2"/>
          <a:srcRect t="26375" r="46298" b="28412"/>
          <a:stretch/>
        </p:blipFill>
        <p:spPr>
          <a:xfrm>
            <a:off x="3232321" y="1931227"/>
            <a:ext cx="5240795" cy="2485577"/>
          </a:xfrm>
          <a:prstGeom prst="rect">
            <a:avLst/>
          </a:prstGeom>
        </p:spPr>
      </p:pic>
      <mc:AlternateContent xmlns:mc="http://schemas.openxmlformats.org/markup-compatibility/2006">
        <mc:Choice xmlns:a14="http://schemas.microsoft.com/office/drawing/2010/main" Requires="a14">
          <p:sp>
            <p:nvSpPr>
              <p:cNvPr id="4" name="CuadroTexto 3">
                <a:extLst>
                  <a:ext uri="{FF2B5EF4-FFF2-40B4-BE49-F238E27FC236}">
                    <a16:creationId xmlns:a16="http://schemas.microsoft.com/office/drawing/2014/main" id="{5DA797D1-A465-46B9-AB79-20E0610E28A2}"/>
                  </a:ext>
                </a:extLst>
              </p:cNvPr>
              <p:cNvSpPr txBox="1"/>
              <p:nvPr/>
            </p:nvSpPr>
            <p:spPr>
              <a:xfrm>
                <a:off x="3738917" y="4876439"/>
                <a:ext cx="4227602" cy="2123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𝑍</m:t>
                      </m:r>
                      <m:r>
                        <a:rPr lang="es-CO" sz="2000" i="1">
                          <a:latin typeface="Cambria Math" panose="02040503050406030204" pitchFamily="18" charset="0"/>
                        </a:rPr>
                        <m:t>=</m:t>
                      </m:r>
                      <m:r>
                        <a:rPr lang="es-CO" sz="2000" i="1">
                          <a:latin typeface="Cambria Math" panose="02040503050406030204" pitchFamily="18" charset="0"/>
                        </a:rPr>
                        <m:t>𝐷</m:t>
                      </m:r>
                      <m:r>
                        <a:rPr lang="es-CO" sz="2000" i="1">
                          <a:latin typeface="Cambria Math" panose="02040503050406030204" pitchFamily="18" charset="0"/>
                        </a:rPr>
                        <m:t>+</m:t>
                      </m:r>
                      <m:r>
                        <a:rPr lang="es-CO" sz="2000" i="1">
                          <a:latin typeface="Cambria Math" panose="02040503050406030204" pitchFamily="18" charset="0"/>
                        </a:rPr>
                        <m:t>𝐸</m:t>
                      </m:r>
                    </m:oMath>
                  </m:oMathPara>
                </a14:m>
                <a:endParaRPr lang="es-CO" sz="2000" dirty="0"/>
              </a:p>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𝐷</m:t>
                      </m:r>
                      <m:r>
                        <a:rPr lang="es-CO" sz="2000" i="1">
                          <a:latin typeface="Cambria Math" panose="02040503050406030204" pitchFamily="18" charset="0"/>
                        </a:rPr>
                        <m:t>=</m:t>
                      </m:r>
                      <m:r>
                        <a:rPr lang="es-CO" sz="2000" i="1">
                          <a:latin typeface="Cambria Math" panose="02040503050406030204" pitchFamily="18" charset="0"/>
                        </a:rPr>
                        <m:t>𝐴</m:t>
                      </m:r>
                      <m:r>
                        <a:rPr lang="es-CO" sz="2000" i="1">
                          <a:latin typeface="Cambria Math" panose="02040503050406030204" pitchFamily="18" charset="0"/>
                        </a:rPr>
                        <m:t>∗</m:t>
                      </m:r>
                      <m:r>
                        <a:rPr lang="es-CO" sz="2000" i="1">
                          <a:latin typeface="Cambria Math" panose="02040503050406030204" pitchFamily="18" charset="0"/>
                        </a:rPr>
                        <m:t>𝐵</m:t>
                      </m:r>
                    </m:oMath>
                  </m:oMathPara>
                </a14:m>
                <a:endParaRPr lang="es-CO" sz="2000" dirty="0"/>
              </a:p>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𝐸</m:t>
                      </m:r>
                      <m:r>
                        <a:rPr lang="es-CO" sz="2000" i="1">
                          <a:latin typeface="Cambria Math" panose="02040503050406030204" pitchFamily="18" charset="0"/>
                        </a:rPr>
                        <m:t>=</m:t>
                      </m:r>
                      <m:r>
                        <a:rPr lang="es-CO" sz="2000" i="1">
                          <a:latin typeface="Cambria Math" panose="02040503050406030204" pitchFamily="18" charset="0"/>
                        </a:rPr>
                        <m:t>𝐴</m:t>
                      </m:r>
                      <m:r>
                        <a:rPr lang="es-CO" sz="2000" i="1">
                          <a:latin typeface="Cambria Math" panose="02040503050406030204" pitchFamily="18" charset="0"/>
                        </a:rPr>
                        <m:t>∗</m:t>
                      </m:r>
                      <m:r>
                        <a:rPr lang="es-CO" sz="2000" i="1">
                          <a:latin typeface="Cambria Math" panose="02040503050406030204" pitchFamily="18" charset="0"/>
                        </a:rPr>
                        <m:t>𝐶</m:t>
                      </m:r>
                    </m:oMath>
                  </m:oMathPara>
                </a14:m>
                <a:endParaRPr lang="es-CO" sz="2000" dirty="0"/>
              </a:p>
              <a:p>
                <a:pPr/>
                <a14:m>
                  <m:oMathPara xmlns:m="http://schemas.openxmlformats.org/officeDocument/2006/math">
                    <m:oMathParaPr>
                      <m:jc m:val="centerGroup"/>
                    </m:oMathParaPr>
                    <m:oMath xmlns:m="http://schemas.openxmlformats.org/officeDocument/2006/math">
                      <m:r>
                        <a:rPr lang="es-CO" sz="2400" b="1" i="1">
                          <a:solidFill>
                            <a:srgbClr val="FF0000"/>
                          </a:solidFill>
                          <a:latin typeface="Cambria Math" panose="02040503050406030204" pitchFamily="18" charset="0"/>
                        </a:rPr>
                        <m:t>𝒁</m:t>
                      </m:r>
                      <m:r>
                        <a:rPr lang="es-CO" sz="2400" b="1" i="1">
                          <a:solidFill>
                            <a:srgbClr val="FF0000"/>
                          </a:solidFill>
                          <a:latin typeface="Cambria Math" panose="02040503050406030204" pitchFamily="18" charset="0"/>
                        </a:rPr>
                        <m:t>=</m:t>
                      </m:r>
                      <m:d>
                        <m:dPr>
                          <m:ctrlPr>
                            <a:rPr lang="es-CO" sz="2400" b="1" i="1" dirty="0">
                              <a:solidFill>
                                <a:srgbClr val="FF0000"/>
                              </a:solidFill>
                              <a:latin typeface="Cambria Math" panose="02040503050406030204" pitchFamily="18" charset="0"/>
                            </a:rPr>
                          </m:ctrlPr>
                        </m:dPr>
                        <m:e>
                          <m:r>
                            <a:rPr lang="es-CO" sz="2400" b="1" i="1">
                              <a:solidFill>
                                <a:srgbClr val="FF0000"/>
                              </a:solidFill>
                              <a:latin typeface="Cambria Math" panose="02040503050406030204" pitchFamily="18" charset="0"/>
                            </a:rPr>
                            <m:t>𝑨</m:t>
                          </m:r>
                          <m:r>
                            <a:rPr lang="es-CO" sz="2400" b="1" i="1">
                              <a:solidFill>
                                <a:srgbClr val="FF0000"/>
                              </a:solidFill>
                              <a:latin typeface="Cambria Math" panose="02040503050406030204" pitchFamily="18" charset="0"/>
                            </a:rPr>
                            <m:t>∗</m:t>
                          </m:r>
                          <m:r>
                            <a:rPr lang="es-CO" sz="2400" b="1" i="1">
                              <a:solidFill>
                                <a:srgbClr val="FF0000"/>
                              </a:solidFill>
                              <a:latin typeface="Cambria Math" panose="02040503050406030204" pitchFamily="18" charset="0"/>
                            </a:rPr>
                            <m:t>𝑩</m:t>
                          </m:r>
                        </m:e>
                      </m:d>
                      <m:r>
                        <a:rPr lang="es-CO" sz="2400" b="1" i="1">
                          <a:solidFill>
                            <a:srgbClr val="FF0000"/>
                          </a:solidFill>
                          <a:latin typeface="Cambria Math" panose="02040503050406030204" pitchFamily="18" charset="0"/>
                        </a:rPr>
                        <m:t>+</m:t>
                      </m:r>
                      <m:d>
                        <m:dPr>
                          <m:ctrlPr>
                            <a:rPr lang="es-CO" sz="2400" b="1" i="1">
                              <a:solidFill>
                                <a:srgbClr val="FF0000"/>
                              </a:solidFill>
                              <a:latin typeface="Cambria Math" panose="02040503050406030204" pitchFamily="18" charset="0"/>
                            </a:rPr>
                          </m:ctrlPr>
                        </m:dPr>
                        <m:e>
                          <m:r>
                            <a:rPr lang="es-CO" sz="2400" b="1" i="1">
                              <a:solidFill>
                                <a:srgbClr val="FF0000"/>
                              </a:solidFill>
                              <a:latin typeface="Cambria Math" panose="02040503050406030204" pitchFamily="18" charset="0"/>
                            </a:rPr>
                            <m:t>𝑨</m:t>
                          </m:r>
                          <m:r>
                            <a:rPr lang="es-CO" sz="2400" b="1" i="1">
                              <a:solidFill>
                                <a:srgbClr val="FF0000"/>
                              </a:solidFill>
                              <a:latin typeface="Cambria Math" panose="02040503050406030204" pitchFamily="18" charset="0"/>
                            </a:rPr>
                            <m:t>∗</m:t>
                          </m:r>
                          <m:r>
                            <a:rPr lang="es-CO" sz="2400" b="1" i="1">
                              <a:solidFill>
                                <a:srgbClr val="FF0000"/>
                              </a:solidFill>
                              <a:latin typeface="Cambria Math" panose="02040503050406030204" pitchFamily="18" charset="0"/>
                            </a:rPr>
                            <m:t>𝑪</m:t>
                          </m:r>
                        </m:e>
                      </m:d>
                    </m:oMath>
                  </m:oMathPara>
                </a14:m>
                <a:endParaRPr lang="es-CO" b="1" dirty="0"/>
              </a:p>
              <a:p>
                <a:endParaRPr lang="es-CO" dirty="0"/>
              </a:p>
              <a:p>
                <a:endParaRPr lang="es-CO" dirty="0"/>
              </a:p>
              <a:p>
                <a:endParaRPr lang="es-CO" dirty="0"/>
              </a:p>
            </p:txBody>
          </p:sp>
        </mc:Choice>
        <mc:Fallback>
          <p:sp>
            <p:nvSpPr>
              <p:cNvPr id="4" name="CuadroTexto 3">
                <a:extLst>
                  <a:ext uri="{FF2B5EF4-FFF2-40B4-BE49-F238E27FC236}">
                    <a16:creationId xmlns:a16="http://schemas.microsoft.com/office/drawing/2014/main" id="{5DA797D1-A465-46B9-AB79-20E0610E28A2}"/>
                  </a:ext>
                </a:extLst>
              </p:cNvPr>
              <p:cNvSpPr txBox="1">
                <a:spLocks noRot="1" noChangeAspect="1" noMove="1" noResize="1" noEditPoints="1" noAdjustHandles="1" noChangeArrowheads="1" noChangeShapeType="1" noTextEdit="1"/>
              </p:cNvSpPr>
              <p:nvPr/>
            </p:nvSpPr>
            <p:spPr>
              <a:xfrm>
                <a:off x="3738917" y="4876439"/>
                <a:ext cx="4227602" cy="2123658"/>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9368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b="1" dirty="0">
                <a:latin typeface="Segoe UI" panose="020B0502040204020203" pitchFamily="34" charset="0"/>
                <a:cs typeface="Segoe UI" panose="020B0502040204020203" pitchFamily="34" charset="0"/>
              </a:rPr>
              <a:t>Ejemplo</a:t>
            </a:r>
          </a:p>
        </p:txBody>
      </p:sp>
      <p:pic>
        <p:nvPicPr>
          <p:cNvPr id="3" name="Imagen 2">
            <a:extLst>
              <a:ext uri="{FF2B5EF4-FFF2-40B4-BE49-F238E27FC236}">
                <a16:creationId xmlns:a16="http://schemas.microsoft.com/office/drawing/2014/main" id="{97422CBF-7E01-4BFD-9DFD-8045F1ED5066}"/>
              </a:ext>
            </a:extLst>
          </p:cNvPr>
          <p:cNvPicPr>
            <a:picLocks noChangeAspect="1"/>
          </p:cNvPicPr>
          <p:nvPr/>
        </p:nvPicPr>
        <p:blipFill>
          <a:blip r:embed="rId2"/>
          <a:stretch>
            <a:fillRect/>
          </a:stretch>
        </p:blipFill>
        <p:spPr>
          <a:xfrm>
            <a:off x="1747234" y="1125414"/>
            <a:ext cx="9758966" cy="5497551"/>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5DA797D1-A465-46B9-AB79-20E0610E28A2}"/>
                  </a:ext>
                </a:extLst>
              </p:cNvPr>
              <p:cNvSpPr txBox="1"/>
              <p:nvPr/>
            </p:nvSpPr>
            <p:spPr>
              <a:xfrm>
                <a:off x="2395998" y="5060997"/>
                <a:ext cx="4227602" cy="2123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𝑍</m:t>
                      </m:r>
                      <m:r>
                        <a:rPr lang="es-CO" sz="2000" i="1">
                          <a:latin typeface="Cambria Math" panose="02040503050406030204" pitchFamily="18" charset="0"/>
                        </a:rPr>
                        <m:t>=</m:t>
                      </m:r>
                      <m:r>
                        <a:rPr lang="es-CO" sz="2000" i="1">
                          <a:latin typeface="Cambria Math" panose="02040503050406030204" pitchFamily="18" charset="0"/>
                        </a:rPr>
                        <m:t>𝐷</m:t>
                      </m:r>
                      <m:r>
                        <a:rPr lang="es-CO" sz="2000" i="1">
                          <a:latin typeface="Cambria Math" panose="02040503050406030204" pitchFamily="18" charset="0"/>
                        </a:rPr>
                        <m:t>+</m:t>
                      </m:r>
                      <m:r>
                        <a:rPr lang="es-CO" sz="2000" i="1">
                          <a:latin typeface="Cambria Math" panose="02040503050406030204" pitchFamily="18" charset="0"/>
                        </a:rPr>
                        <m:t>𝐸</m:t>
                      </m:r>
                    </m:oMath>
                  </m:oMathPara>
                </a14:m>
                <a:endParaRPr lang="es-CO" sz="2000" dirty="0"/>
              </a:p>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𝐷</m:t>
                      </m:r>
                      <m:r>
                        <a:rPr lang="es-CO" sz="2000" i="1">
                          <a:latin typeface="Cambria Math" panose="02040503050406030204" pitchFamily="18" charset="0"/>
                        </a:rPr>
                        <m:t>=</m:t>
                      </m:r>
                      <m:r>
                        <a:rPr lang="es-CO" sz="2000" i="1">
                          <a:latin typeface="Cambria Math" panose="02040503050406030204" pitchFamily="18" charset="0"/>
                        </a:rPr>
                        <m:t>𝐴</m:t>
                      </m:r>
                      <m:r>
                        <a:rPr lang="es-CO" sz="2000" i="1">
                          <a:latin typeface="Cambria Math" panose="02040503050406030204" pitchFamily="18" charset="0"/>
                        </a:rPr>
                        <m:t>∗</m:t>
                      </m:r>
                      <m:r>
                        <a:rPr lang="es-CO" sz="2000" i="1">
                          <a:latin typeface="Cambria Math" panose="02040503050406030204" pitchFamily="18" charset="0"/>
                        </a:rPr>
                        <m:t>𝐵</m:t>
                      </m:r>
                    </m:oMath>
                  </m:oMathPara>
                </a14:m>
                <a:endParaRPr lang="es-CO" sz="2000" dirty="0"/>
              </a:p>
              <a:p>
                <a:pPr/>
                <a14:m>
                  <m:oMathPara xmlns:m="http://schemas.openxmlformats.org/officeDocument/2006/math">
                    <m:oMathParaPr>
                      <m:jc m:val="centerGroup"/>
                    </m:oMathParaPr>
                    <m:oMath xmlns:m="http://schemas.openxmlformats.org/officeDocument/2006/math">
                      <m:r>
                        <a:rPr lang="es-CO" sz="2000" i="1">
                          <a:latin typeface="Cambria Math" panose="02040503050406030204" pitchFamily="18" charset="0"/>
                        </a:rPr>
                        <m:t>𝐸</m:t>
                      </m:r>
                      <m:r>
                        <a:rPr lang="es-CO" sz="2000" i="1">
                          <a:latin typeface="Cambria Math" panose="02040503050406030204" pitchFamily="18" charset="0"/>
                        </a:rPr>
                        <m:t>=</m:t>
                      </m:r>
                      <m:r>
                        <a:rPr lang="es-CO" sz="2000" i="1">
                          <a:latin typeface="Cambria Math" panose="02040503050406030204" pitchFamily="18" charset="0"/>
                        </a:rPr>
                        <m:t>𝐴</m:t>
                      </m:r>
                      <m:r>
                        <a:rPr lang="es-CO" sz="2000" i="1">
                          <a:latin typeface="Cambria Math" panose="02040503050406030204" pitchFamily="18" charset="0"/>
                        </a:rPr>
                        <m:t>∗</m:t>
                      </m:r>
                      <m:r>
                        <a:rPr lang="es-CO" sz="2000" i="1">
                          <a:latin typeface="Cambria Math" panose="02040503050406030204" pitchFamily="18" charset="0"/>
                        </a:rPr>
                        <m:t>𝐶</m:t>
                      </m:r>
                    </m:oMath>
                  </m:oMathPara>
                </a14:m>
                <a:endParaRPr lang="es-CO" sz="2000" dirty="0"/>
              </a:p>
              <a:p>
                <a:pPr/>
                <a14:m>
                  <m:oMathPara xmlns:m="http://schemas.openxmlformats.org/officeDocument/2006/math">
                    <m:oMathParaPr>
                      <m:jc m:val="centerGroup"/>
                    </m:oMathParaPr>
                    <m:oMath xmlns:m="http://schemas.openxmlformats.org/officeDocument/2006/math">
                      <m:r>
                        <a:rPr lang="es-CO" sz="2400" b="1" i="1">
                          <a:solidFill>
                            <a:srgbClr val="FF0000"/>
                          </a:solidFill>
                          <a:latin typeface="Cambria Math" panose="02040503050406030204" pitchFamily="18" charset="0"/>
                        </a:rPr>
                        <m:t>𝒁</m:t>
                      </m:r>
                      <m:r>
                        <a:rPr lang="es-CO" sz="2400" b="1" i="1">
                          <a:solidFill>
                            <a:srgbClr val="FF0000"/>
                          </a:solidFill>
                          <a:latin typeface="Cambria Math" panose="02040503050406030204" pitchFamily="18" charset="0"/>
                        </a:rPr>
                        <m:t>=</m:t>
                      </m:r>
                      <m:d>
                        <m:dPr>
                          <m:ctrlPr>
                            <a:rPr lang="es-CO" sz="2400" b="1" i="1" dirty="0">
                              <a:solidFill>
                                <a:srgbClr val="FF0000"/>
                              </a:solidFill>
                              <a:latin typeface="Cambria Math" panose="02040503050406030204" pitchFamily="18" charset="0"/>
                            </a:rPr>
                          </m:ctrlPr>
                        </m:dPr>
                        <m:e>
                          <m:r>
                            <a:rPr lang="es-CO" sz="2400" b="1" i="1">
                              <a:solidFill>
                                <a:srgbClr val="FF0000"/>
                              </a:solidFill>
                              <a:latin typeface="Cambria Math" panose="02040503050406030204" pitchFamily="18" charset="0"/>
                            </a:rPr>
                            <m:t>𝑨</m:t>
                          </m:r>
                          <m:r>
                            <a:rPr lang="es-CO" sz="2400" b="1" i="1">
                              <a:solidFill>
                                <a:srgbClr val="FF0000"/>
                              </a:solidFill>
                              <a:latin typeface="Cambria Math" panose="02040503050406030204" pitchFamily="18" charset="0"/>
                            </a:rPr>
                            <m:t>∗</m:t>
                          </m:r>
                          <m:r>
                            <a:rPr lang="es-CO" sz="2400" b="1" i="1">
                              <a:solidFill>
                                <a:srgbClr val="FF0000"/>
                              </a:solidFill>
                              <a:latin typeface="Cambria Math" panose="02040503050406030204" pitchFamily="18" charset="0"/>
                            </a:rPr>
                            <m:t>𝑩</m:t>
                          </m:r>
                        </m:e>
                      </m:d>
                      <m:r>
                        <a:rPr lang="es-CO" sz="2400" b="1" i="1">
                          <a:solidFill>
                            <a:srgbClr val="FF0000"/>
                          </a:solidFill>
                          <a:latin typeface="Cambria Math" panose="02040503050406030204" pitchFamily="18" charset="0"/>
                        </a:rPr>
                        <m:t>+</m:t>
                      </m:r>
                      <m:d>
                        <m:dPr>
                          <m:ctrlPr>
                            <a:rPr lang="es-CO" sz="2400" b="1" i="1">
                              <a:solidFill>
                                <a:srgbClr val="FF0000"/>
                              </a:solidFill>
                              <a:latin typeface="Cambria Math" panose="02040503050406030204" pitchFamily="18" charset="0"/>
                            </a:rPr>
                          </m:ctrlPr>
                        </m:dPr>
                        <m:e>
                          <m:r>
                            <a:rPr lang="es-CO" sz="2400" b="1" i="1">
                              <a:solidFill>
                                <a:srgbClr val="FF0000"/>
                              </a:solidFill>
                              <a:latin typeface="Cambria Math" panose="02040503050406030204" pitchFamily="18" charset="0"/>
                            </a:rPr>
                            <m:t>𝑨</m:t>
                          </m:r>
                          <m:r>
                            <a:rPr lang="es-CO" sz="2400" b="1" i="1">
                              <a:solidFill>
                                <a:srgbClr val="FF0000"/>
                              </a:solidFill>
                              <a:latin typeface="Cambria Math" panose="02040503050406030204" pitchFamily="18" charset="0"/>
                            </a:rPr>
                            <m:t>∗</m:t>
                          </m:r>
                          <m:r>
                            <a:rPr lang="es-CO" sz="2400" b="1" i="1">
                              <a:solidFill>
                                <a:srgbClr val="FF0000"/>
                              </a:solidFill>
                              <a:latin typeface="Cambria Math" panose="02040503050406030204" pitchFamily="18" charset="0"/>
                            </a:rPr>
                            <m:t>𝑪</m:t>
                          </m:r>
                        </m:e>
                      </m:d>
                    </m:oMath>
                  </m:oMathPara>
                </a14:m>
                <a:endParaRPr lang="es-CO" b="1" dirty="0"/>
              </a:p>
              <a:p>
                <a:endParaRPr lang="es-CO" dirty="0"/>
              </a:p>
              <a:p>
                <a:endParaRPr lang="es-CO" dirty="0"/>
              </a:p>
              <a:p>
                <a:endParaRPr lang="es-CO" dirty="0"/>
              </a:p>
            </p:txBody>
          </p:sp>
        </mc:Choice>
        <mc:Fallback xmlns="">
          <p:sp>
            <p:nvSpPr>
              <p:cNvPr id="4" name="CuadroTexto 3">
                <a:extLst>
                  <a:ext uri="{FF2B5EF4-FFF2-40B4-BE49-F238E27FC236}">
                    <a16:creationId xmlns:a16="http://schemas.microsoft.com/office/drawing/2014/main" id="{5DA797D1-A465-46B9-AB79-20E0610E28A2}"/>
                  </a:ext>
                </a:extLst>
              </p:cNvPr>
              <p:cNvSpPr txBox="1">
                <a:spLocks noRot="1" noChangeAspect="1" noMove="1" noResize="1" noEditPoints="1" noAdjustHandles="1" noChangeArrowheads="1" noChangeShapeType="1" noTextEdit="1"/>
              </p:cNvSpPr>
              <p:nvPr/>
            </p:nvSpPr>
            <p:spPr>
              <a:xfrm>
                <a:off x="2395998" y="5060997"/>
                <a:ext cx="4227602" cy="2123658"/>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01925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Tabla de verdad </a:t>
            </a:r>
          </a:p>
        </p:txBody>
      </p:sp>
      <p:sp>
        <p:nvSpPr>
          <p:cNvPr id="4" name="CuadroTexto 3">
            <a:extLst>
              <a:ext uri="{FF2B5EF4-FFF2-40B4-BE49-F238E27FC236}">
                <a16:creationId xmlns:a16="http://schemas.microsoft.com/office/drawing/2014/main" id="{63A4E8F6-BE4C-4C58-BA27-6AB31ABE2D2D}"/>
              </a:ext>
            </a:extLst>
          </p:cNvPr>
          <p:cNvSpPr txBox="1"/>
          <p:nvPr/>
        </p:nvSpPr>
        <p:spPr>
          <a:xfrm>
            <a:off x="660542" y="1125164"/>
            <a:ext cx="11165078" cy="1446550"/>
          </a:xfrm>
          <a:prstGeom prst="rect">
            <a:avLst/>
          </a:prstGeom>
          <a:noFill/>
        </p:spPr>
        <p:txBody>
          <a:bodyPr wrap="square">
            <a:spAutoFit/>
          </a:bodyPr>
          <a:lstStyle/>
          <a:p>
            <a:pPr algn="just"/>
            <a:r>
              <a:rPr lang="es-ES" sz="2200" dirty="0"/>
              <a:t>Una tabla de verdad es una representación tabular que muestra todas las posibles combinaciones de valores de entrada y las correspondientes salidas de una función lógica o circuito lógico. Las tablas de verdad son fundamentales en el diseño y análisis de circuitos digitales y son esenciales para comprender el comportamiento de los elementos lógicos.</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DEDDD29C-A1D2-4634-B92C-CD46E1A3590D}"/>
                  </a:ext>
                </a:extLst>
              </p:cNvPr>
              <p:cNvSpPr txBox="1"/>
              <p:nvPr/>
            </p:nvSpPr>
            <p:spPr>
              <a:xfrm>
                <a:off x="660542" y="2747317"/>
                <a:ext cx="11165079" cy="984885"/>
              </a:xfrm>
              <a:prstGeom prst="rect">
                <a:avLst/>
              </a:prstGeom>
              <a:noFill/>
            </p:spPr>
            <p:txBody>
              <a:bodyPr wrap="square">
                <a:spAutoFit/>
              </a:bodyPr>
              <a:lstStyle/>
              <a:p>
                <a:pPr algn="just"/>
                <a:r>
                  <a:rPr lang="es-ES" sz="2000" b="0" i="0" dirty="0">
                    <a:effectLst/>
                  </a:rPr>
                  <a:t>La cantidad de combinaciones depende del numero de entradas: </a:t>
                </a:r>
              </a:p>
              <a:p>
                <a:pPr algn="ctr"/>
                <a:r>
                  <a:rPr lang="es-ES" sz="2000" b="1" dirty="0">
                    <a:solidFill>
                      <a:srgbClr val="FF0000"/>
                    </a:solidFill>
                  </a:rPr>
                  <a:t>#Combinaciones= </a:t>
                </a:r>
                <a14:m>
                  <m:oMath xmlns:m="http://schemas.openxmlformats.org/officeDocument/2006/math">
                    <m:sSup>
                      <m:sSupPr>
                        <m:ctrlPr>
                          <a:rPr lang="es-ES" sz="2000" b="1" i="1" smtClean="0">
                            <a:solidFill>
                              <a:srgbClr val="FF0000"/>
                            </a:solidFill>
                            <a:latin typeface="Cambria Math" panose="02040503050406030204" pitchFamily="18" charset="0"/>
                          </a:rPr>
                        </m:ctrlPr>
                      </m:sSupPr>
                      <m:e>
                        <m:r>
                          <a:rPr lang="es-ES" sz="2000" b="1" i="1" smtClean="0">
                            <a:solidFill>
                              <a:srgbClr val="FF0000"/>
                            </a:solidFill>
                            <a:latin typeface="Cambria Math" panose="02040503050406030204" pitchFamily="18" charset="0"/>
                          </a:rPr>
                          <m:t>𝟐</m:t>
                        </m:r>
                      </m:e>
                      <m:sup>
                        <m:r>
                          <a:rPr lang="es-ES" sz="2000" b="1" i="1" smtClean="0">
                            <a:solidFill>
                              <a:srgbClr val="FF0000"/>
                            </a:solidFill>
                            <a:latin typeface="Cambria Math" panose="02040503050406030204" pitchFamily="18" charset="0"/>
                          </a:rPr>
                          <m:t>𝒏</m:t>
                        </m:r>
                      </m:sup>
                    </m:sSup>
                    <m:r>
                      <a:rPr lang="es-ES" sz="2000" b="1" i="1" smtClean="0">
                        <a:solidFill>
                          <a:srgbClr val="FF0000"/>
                        </a:solidFill>
                        <a:latin typeface="Cambria Math" panose="02040503050406030204" pitchFamily="18" charset="0"/>
                      </a:rPr>
                      <m:t>, </m:t>
                    </m:r>
                    <m:r>
                      <a:rPr lang="es-ES" sz="2000" b="1" i="1" smtClean="0">
                        <a:solidFill>
                          <a:srgbClr val="FF0000"/>
                        </a:solidFill>
                        <a:latin typeface="Cambria Math" panose="02040503050406030204" pitchFamily="18" charset="0"/>
                      </a:rPr>
                      <m:t>𝒏</m:t>
                    </m:r>
                    <m:r>
                      <a:rPr lang="es-ES" sz="2000" b="1" i="1" smtClean="0">
                        <a:solidFill>
                          <a:srgbClr val="FF0000"/>
                        </a:solidFill>
                        <a:latin typeface="Cambria Math" panose="02040503050406030204" pitchFamily="18" charset="0"/>
                      </a:rPr>
                      <m:t>=#</m:t>
                    </m:r>
                    <m:r>
                      <a:rPr lang="es-ES" sz="2000" b="1" i="1" smtClean="0">
                        <a:solidFill>
                          <a:srgbClr val="FF0000"/>
                        </a:solidFill>
                        <a:latin typeface="Cambria Math" panose="02040503050406030204" pitchFamily="18" charset="0"/>
                      </a:rPr>
                      <m:t>𝒆𝒏𝒕𝒓𝒂𝒅𝒂𝒔</m:t>
                    </m:r>
                  </m:oMath>
                </a14:m>
                <a:endParaRPr lang="es-MX" sz="1400" b="1" dirty="0">
                  <a:solidFill>
                    <a:srgbClr val="FF0000"/>
                  </a:solidFill>
                </a:endParaRPr>
              </a:p>
              <a:p>
                <a:r>
                  <a:rPr lang="es-MX" dirty="0"/>
                  <a:t>Con dos entradas: </a:t>
                </a:r>
                <a:endParaRPr lang="es-ES" sz="2800" b="0" dirty="0"/>
              </a:p>
            </p:txBody>
          </p:sp>
        </mc:Choice>
        <mc:Fallback xmlns="">
          <p:sp>
            <p:nvSpPr>
              <p:cNvPr id="5" name="CuadroTexto 4">
                <a:extLst>
                  <a:ext uri="{FF2B5EF4-FFF2-40B4-BE49-F238E27FC236}">
                    <a16:creationId xmlns:a16="http://schemas.microsoft.com/office/drawing/2014/main" id="{DEDDD29C-A1D2-4634-B92C-CD46E1A3590D}"/>
                  </a:ext>
                </a:extLst>
              </p:cNvPr>
              <p:cNvSpPr txBox="1">
                <a:spLocks noRot="1" noChangeAspect="1" noMove="1" noResize="1" noEditPoints="1" noAdjustHandles="1" noChangeArrowheads="1" noChangeShapeType="1" noTextEdit="1"/>
              </p:cNvSpPr>
              <p:nvPr/>
            </p:nvSpPr>
            <p:spPr>
              <a:xfrm>
                <a:off x="660542" y="2747317"/>
                <a:ext cx="11165079" cy="984885"/>
              </a:xfrm>
              <a:prstGeom prst="rect">
                <a:avLst/>
              </a:prstGeom>
              <a:blipFill>
                <a:blip r:embed="rId2"/>
                <a:stretch>
                  <a:fillRect l="-546" t="-3106" b="-993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graphicFrame>
            <p:nvGraphicFramePr>
              <p:cNvPr id="6" name="Tabla 2">
                <a:extLst>
                  <a:ext uri="{FF2B5EF4-FFF2-40B4-BE49-F238E27FC236}">
                    <a16:creationId xmlns:a16="http://schemas.microsoft.com/office/drawing/2014/main" id="{8FF75A56-3024-44D0-AF2A-231938511B61}"/>
                  </a:ext>
                </a:extLst>
              </p:cNvPr>
              <p:cNvGraphicFramePr>
                <a:graphicFrameLocks noGrp="1"/>
              </p:cNvGraphicFramePr>
              <p:nvPr>
                <p:extLst>
                  <p:ext uri="{D42A27DB-BD31-4B8C-83A1-F6EECF244321}">
                    <p14:modId xmlns:p14="http://schemas.microsoft.com/office/powerpoint/2010/main" val="2960453512"/>
                  </p:ext>
                </p:extLst>
              </p:nvPr>
            </p:nvGraphicFramePr>
            <p:xfrm>
              <a:off x="3958210" y="3986507"/>
              <a:ext cx="4707772" cy="2323401"/>
            </p:xfrm>
            <a:graphic>
              <a:graphicData uri="http://schemas.openxmlformats.org/drawingml/2006/table">
                <a:tbl>
                  <a:tblPr firstRow="1" bandRow="1">
                    <a:tableStyleId>{7DF18680-E054-41AD-8BC1-D1AEF772440D}</a:tableStyleId>
                  </a:tblPr>
                  <a:tblGrid>
                    <a:gridCol w="1176943">
                      <a:extLst>
                        <a:ext uri="{9D8B030D-6E8A-4147-A177-3AD203B41FA5}">
                          <a16:colId xmlns:a16="http://schemas.microsoft.com/office/drawing/2014/main" val="2505087394"/>
                        </a:ext>
                      </a:extLst>
                    </a:gridCol>
                    <a:gridCol w="1176943">
                      <a:extLst>
                        <a:ext uri="{9D8B030D-6E8A-4147-A177-3AD203B41FA5}">
                          <a16:colId xmlns:a16="http://schemas.microsoft.com/office/drawing/2014/main" val="837403350"/>
                        </a:ext>
                      </a:extLst>
                    </a:gridCol>
                    <a:gridCol w="1176943">
                      <a:extLst>
                        <a:ext uri="{9D8B030D-6E8A-4147-A177-3AD203B41FA5}">
                          <a16:colId xmlns:a16="http://schemas.microsoft.com/office/drawing/2014/main" val="679563585"/>
                        </a:ext>
                      </a:extLst>
                    </a:gridCol>
                    <a:gridCol w="1176943">
                      <a:extLst>
                        <a:ext uri="{9D8B030D-6E8A-4147-A177-3AD203B41FA5}">
                          <a16:colId xmlns:a16="http://schemas.microsoft.com/office/drawing/2014/main" val="2839869207"/>
                        </a:ext>
                      </a:extLst>
                    </a:gridCol>
                  </a:tblGrid>
                  <a:tr h="494601">
                    <a:tc>
                      <a:txBody>
                        <a:bodyPr/>
                        <a:lstStyle/>
                        <a:p>
                          <a:pPr algn="ctr"/>
                          <a:r>
                            <a:rPr lang="es-ES" sz="1200" dirty="0"/>
                            <a:t>#</a:t>
                          </a:r>
                          <a:r>
                            <a:rPr lang="es-ES" sz="1100" dirty="0"/>
                            <a:t>Combinación </a:t>
                          </a:r>
                          <a:endParaRPr lang="es-CO" sz="1200" dirty="0">
                            <a:latin typeface="+mn-lt"/>
                          </a:endParaRPr>
                        </a:p>
                      </a:txBody>
                      <a:tcPr anchor="ctr"/>
                    </a:tc>
                    <a:tc>
                      <a:txBody>
                        <a:bodyPr/>
                        <a:lstStyle/>
                        <a:p>
                          <a:pPr algn="ctr"/>
                          <a:r>
                            <a:rPr lang="es-ES" dirty="0"/>
                            <a:t>Entrada 1 </a:t>
                          </a:r>
                          <a:endParaRPr lang="es-CO" dirty="0">
                            <a:latin typeface="+mn-lt"/>
                          </a:endParaRPr>
                        </a:p>
                      </a:txBody>
                      <a:tcPr anchor="ctr"/>
                    </a:tc>
                    <a:tc>
                      <a:txBody>
                        <a:bodyPr/>
                        <a:lstStyle/>
                        <a:p>
                          <a:pPr algn="ctr"/>
                          <a:r>
                            <a:rPr lang="es-ES" dirty="0"/>
                            <a:t>Entrada 2 </a:t>
                          </a:r>
                          <a:endParaRPr lang="es-CO" dirty="0">
                            <a:latin typeface="+mn-lt"/>
                          </a:endParaRPr>
                        </a:p>
                      </a:txBody>
                      <a:tcPr anchor="ctr"/>
                    </a:tc>
                    <a:tc>
                      <a:txBody>
                        <a:bodyPr/>
                        <a:lstStyle/>
                        <a:p>
                          <a:pPr algn="ctr"/>
                          <a:r>
                            <a:rPr lang="es-ES" dirty="0"/>
                            <a:t>Salida </a:t>
                          </a:r>
                          <a:endParaRPr lang="es-CO" dirty="0">
                            <a:latin typeface="+mn-lt"/>
                          </a:endParaRPr>
                        </a:p>
                      </a:txBody>
                      <a:tcPr anchor="ctr"/>
                    </a:tc>
                    <a:extLst>
                      <a:ext uri="{0D108BD9-81ED-4DB2-BD59-A6C34878D82A}">
                        <a16:rowId xmlns:a16="http://schemas.microsoft.com/office/drawing/2014/main" val="3279832846"/>
                      </a:ext>
                    </a:extLst>
                  </a:tr>
                  <a:tr h="34358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s-CO" dirty="0">
                            <a:latin typeface="+mn-lt"/>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rPr>
                                    </m:ctrlPr>
                                  </m:sSupPr>
                                  <m:e>
                                    <m:r>
                                      <a:rPr lang="es-ES" b="0" smtClean="0">
                                        <a:latin typeface="Cambria Math" panose="02040503050406030204" pitchFamily="18" charset="0"/>
                                      </a:rPr>
                                      <m:t>2</m:t>
                                    </m:r>
                                  </m:e>
                                  <m:sup>
                                    <m:r>
                                      <a:rPr lang="es-ES" b="0" smtClean="0">
                                        <a:latin typeface="Cambria Math" panose="02040503050406030204" pitchFamily="18" charset="0"/>
                                      </a:rPr>
                                      <m:t>1</m:t>
                                    </m:r>
                                  </m:sup>
                                </m:sSup>
                                <m:r>
                                  <a:rPr lang="es-ES" b="0" smtClean="0">
                                    <a:latin typeface="Cambria Math" panose="02040503050406030204" pitchFamily="18" charset="0"/>
                                  </a:rPr>
                                  <m:t>=2</m:t>
                                </m:r>
                              </m:oMath>
                            </m:oMathPara>
                          </a14:m>
                          <a:endParaRPr lang="es-CO" dirty="0">
                            <a:latin typeface="+mn-lt"/>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s-CO" i="1" smtClean="0">
                                        <a:latin typeface="Cambria Math" panose="02040503050406030204" pitchFamily="18" charset="0"/>
                                      </a:rPr>
                                    </m:ctrlPr>
                                  </m:sSupPr>
                                  <m:e>
                                    <m:r>
                                      <a:rPr lang="es-ES" b="0" smtClean="0">
                                        <a:latin typeface="Cambria Math" panose="02040503050406030204" pitchFamily="18" charset="0"/>
                                      </a:rPr>
                                      <m:t>2</m:t>
                                    </m:r>
                                  </m:e>
                                  <m:sup>
                                    <m:r>
                                      <a:rPr lang="es-ES" b="0" smtClean="0">
                                        <a:latin typeface="Cambria Math" panose="02040503050406030204" pitchFamily="18" charset="0"/>
                                      </a:rPr>
                                      <m:t>0</m:t>
                                    </m:r>
                                  </m:sup>
                                </m:sSup>
                                <m:r>
                                  <a:rPr lang="es-ES" b="0" smtClean="0">
                                    <a:latin typeface="Cambria Math" panose="02040503050406030204" pitchFamily="18" charset="0"/>
                                  </a:rPr>
                                  <m:t>=1</m:t>
                                </m:r>
                              </m:oMath>
                            </m:oMathPara>
                          </a14:m>
                          <a:endParaRPr lang="es-CO" dirty="0">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3627941339"/>
                      </a:ext>
                    </a:extLst>
                  </a:tr>
                  <a:tr h="343584">
                    <a:tc>
                      <a:txBody>
                        <a:bodyPr/>
                        <a:lstStyle/>
                        <a:p>
                          <a:pPr algn="ctr"/>
                          <a:r>
                            <a:rPr lang="es-ES" dirty="0">
                              <a:solidFill>
                                <a:schemeClr val="tx1"/>
                              </a:solidFill>
                            </a:rPr>
                            <a:t>1</a:t>
                          </a:r>
                          <a:endParaRPr lang="es-CO" dirty="0">
                            <a:solidFill>
                              <a:schemeClr val="tx1"/>
                            </a:solidFill>
                            <a:latin typeface="+mn-lt"/>
                          </a:endParaRPr>
                        </a:p>
                      </a:txBody>
                      <a:tcPr/>
                    </a:tc>
                    <a:tc>
                      <a:txBody>
                        <a:bodyPr/>
                        <a:lstStyle/>
                        <a:p>
                          <a:pPr algn="ctr"/>
                          <a:r>
                            <a:rPr lang="es-ES" dirty="0"/>
                            <a:t>0</a:t>
                          </a:r>
                          <a:endParaRPr lang="es-CO" dirty="0">
                            <a:latin typeface="+mn-lt"/>
                          </a:endParaRPr>
                        </a:p>
                      </a:txBody>
                      <a:tcPr/>
                    </a:tc>
                    <a:tc>
                      <a:txBody>
                        <a:bodyPr/>
                        <a:lstStyle/>
                        <a:p>
                          <a:pPr algn="ctr"/>
                          <a:r>
                            <a:rPr lang="es-ES" dirty="0"/>
                            <a:t>0</a:t>
                          </a:r>
                          <a:endParaRPr lang="es-CO" dirty="0">
                            <a:latin typeface="+mn-lt"/>
                          </a:endParaRPr>
                        </a:p>
                      </a:txBody>
                      <a:tcPr/>
                    </a:tc>
                    <a:tc>
                      <a:txBody>
                        <a:bodyPr/>
                        <a:lstStyle/>
                        <a:p>
                          <a:endParaRPr lang="es-CO">
                            <a:latin typeface="+mn-lt"/>
                          </a:endParaRPr>
                        </a:p>
                      </a:txBody>
                      <a:tcPr/>
                    </a:tc>
                    <a:extLst>
                      <a:ext uri="{0D108BD9-81ED-4DB2-BD59-A6C34878D82A}">
                        <a16:rowId xmlns:a16="http://schemas.microsoft.com/office/drawing/2014/main" val="80051689"/>
                      </a:ext>
                    </a:extLst>
                  </a:tr>
                  <a:tr h="343584">
                    <a:tc>
                      <a:txBody>
                        <a:bodyPr/>
                        <a:lstStyle/>
                        <a:p>
                          <a:pPr algn="ctr"/>
                          <a:r>
                            <a:rPr lang="es-ES" dirty="0">
                              <a:solidFill>
                                <a:schemeClr val="tx1"/>
                              </a:solidFill>
                            </a:rPr>
                            <a:t>2</a:t>
                          </a:r>
                          <a:endParaRPr lang="es-CO" dirty="0">
                            <a:solidFill>
                              <a:schemeClr val="tx1"/>
                            </a:solidFill>
                            <a:latin typeface="+mn-lt"/>
                          </a:endParaRPr>
                        </a:p>
                      </a:txBody>
                      <a:tcPr/>
                    </a:tc>
                    <a:tc>
                      <a:txBody>
                        <a:bodyPr/>
                        <a:lstStyle/>
                        <a:p>
                          <a:pPr algn="ctr"/>
                          <a:r>
                            <a:rPr lang="es-ES" dirty="0"/>
                            <a:t>0</a:t>
                          </a:r>
                          <a:endParaRPr lang="es-CO" dirty="0">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1042170142"/>
                      </a:ext>
                    </a:extLst>
                  </a:tr>
                  <a:tr h="343584">
                    <a:tc>
                      <a:txBody>
                        <a:bodyPr/>
                        <a:lstStyle/>
                        <a:p>
                          <a:pPr algn="ctr"/>
                          <a:r>
                            <a:rPr lang="es-ES" dirty="0">
                              <a:solidFill>
                                <a:schemeClr val="tx1"/>
                              </a:solidFill>
                            </a:rPr>
                            <a:t>3</a:t>
                          </a:r>
                          <a:endParaRPr lang="es-CO" dirty="0">
                            <a:solidFill>
                              <a:schemeClr val="tx1"/>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pPr algn="ctr"/>
                          <a:r>
                            <a:rPr lang="es-ES" dirty="0"/>
                            <a:t>0</a:t>
                          </a:r>
                          <a:endParaRPr lang="es-CO" dirty="0">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65201874"/>
                      </a:ext>
                    </a:extLst>
                  </a:tr>
                  <a:tr h="343584">
                    <a:tc>
                      <a:txBody>
                        <a:bodyPr/>
                        <a:lstStyle/>
                        <a:p>
                          <a:pPr algn="ctr"/>
                          <a:r>
                            <a:rPr lang="es-ES" dirty="0">
                              <a:solidFill>
                                <a:schemeClr val="tx1"/>
                              </a:solidFill>
                            </a:rPr>
                            <a:t>4</a:t>
                          </a:r>
                          <a:endParaRPr lang="es-CO" dirty="0">
                            <a:solidFill>
                              <a:schemeClr val="tx1"/>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2622223730"/>
                      </a:ext>
                    </a:extLst>
                  </a:tr>
                </a:tbl>
              </a:graphicData>
            </a:graphic>
          </p:graphicFrame>
        </mc:Choice>
        <mc:Fallback xmlns="">
          <p:graphicFrame>
            <p:nvGraphicFramePr>
              <p:cNvPr id="6" name="Tabla 2">
                <a:extLst>
                  <a:ext uri="{FF2B5EF4-FFF2-40B4-BE49-F238E27FC236}">
                    <a16:creationId xmlns:a16="http://schemas.microsoft.com/office/drawing/2014/main" id="{8FF75A56-3024-44D0-AF2A-231938511B61}"/>
                  </a:ext>
                </a:extLst>
              </p:cNvPr>
              <p:cNvGraphicFramePr>
                <a:graphicFrameLocks noGrp="1"/>
              </p:cNvGraphicFramePr>
              <p:nvPr>
                <p:extLst>
                  <p:ext uri="{D42A27DB-BD31-4B8C-83A1-F6EECF244321}">
                    <p14:modId xmlns:p14="http://schemas.microsoft.com/office/powerpoint/2010/main" val="2960453512"/>
                  </p:ext>
                </p:extLst>
              </p:nvPr>
            </p:nvGraphicFramePr>
            <p:xfrm>
              <a:off x="3958210" y="3986507"/>
              <a:ext cx="4707772" cy="2329561"/>
            </p:xfrm>
            <a:graphic>
              <a:graphicData uri="http://schemas.openxmlformats.org/drawingml/2006/table">
                <a:tbl>
                  <a:tblPr firstRow="1" bandRow="1">
                    <a:tableStyleId>{7DF18680-E054-41AD-8BC1-D1AEF772440D}</a:tableStyleId>
                  </a:tblPr>
                  <a:tblGrid>
                    <a:gridCol w="1176943">
                      <a:extLst>
                        <a:ext uri="{9D8B030D-6E8A-4147-A177-3AD203B41FA5}">
                          <a16:colId xmlns:a16="http://schemas.microsoft.com/office/drawing/2014/main" val="2505087394"/>
                        </a:ext>
                      </a:extLst>
                    </a:gridCol>
                    <a:gridCol w="1176943">
                      <a:extLst>
                        <a:ext uri="{9D8B030D-6E8A-4147-A177-3AD203B41FA5}">
                          <a16:colId xmlns:a16="http://schemas.microsoft.com/office/drawing/2014/main" val="837403350"/>
                        </a:ext>
                      </a:extLst>
                    </a:gridCol>
                    <a:gridCol w="1176943">
                      <a:extLst>
                        <a:ext uri="{9D8B030D-6E8A-4147-A177-3AD203B41FA5}">
                          <a16:colId xmlns:a16="http://schemas.microsoft.com/office/drawing/2014/main" val="679563585"/>
                        </a:ext>
                      </a:extLst>
                    </a:gridCol>
                    <a:gridCol w="1176943">
                      <a:extLst>
                        <a:ext uri="{9D8B030D-6E8A-4147-A177-3AD203B41FA5}">
                          <a16:colId xmlns:a16="http://schemas.microsoft.com/office/drawing/2014/main" val="2839869207"/>
                        </a:ext>
                      </a:extLst>
                    </a:gridCol>
                  </a:tblGrid>
                  <a:tr h="494601">
                    <a:tc>
                      <a:txBody>
                        <a:bodyPr/>
                        <a:lstStyle/>
                        <a:p>
                          <a:pPr algn="ctr"/>
                          <a:r>
                            <a:rPr lang="es-ES" sz="1200" dirty="0"/>
                            <a:t>#</a:t>
                          </a:r>
                          <a:r>
                            <a:rPr lang="es-ES" sz="1100" dirty="0"/>
                            <a:t>Combinación </a:t>
                          </a:r>
                          <a:endParaRPr lang="es-CO" sz="1200" dirty="0">
                            <a:latin typeface="+mn-lt"/>
                          </a:endParaRPr>
                        </a:p>
                      </a:txBody>
                      <a:tcPr anchor="ctr"/>
                    </a:tc>
                    <a:tc>
                      <a:txBody>
                        <a:bodyPr/>
                        <a:lstStyle/>
                        <a:p>
                          <a:pPr algn="ctr"/>
                          <a:r>
                            <a:rPr lang="es-ES" dirty="0"/>
                            <a:t>Entrada 1 </a:t>
                          </a:r>
                          <a:endParaRPr lang="es-CO" dirty="0">
                            <a:latin typeface="+mn-lt"/>
                          </a:endParaRPr>
                        </a:p>
                      </a:txBody>
                      <a:tcPr anchor="ctr"/>
                    </a:tc>
                    <a:tc>
                      <a:txBody>
                        <a:bodyPr/>
                        <a:lstStyle/>
                        <a:p>
                          <a:pPr algn="ctr"/>
                          <a:r>
                            <a:rPr lang="es-ES" dirty="0"/>
                            <a:t>Entrada 2 </a:t>
                          </a:r>
                          <a:endParaRPr lang="es-CO" dirty="0">
                            <a:latin typeface="+mn-lt"/>
                          </a:endParaRPr>
                        </a:p>
                      </a:txBody>
                      <a:tcPr anchor="ctr"/>
                    </a:tc>
                    <a:tc>
                      <a:txBody>
                        <a:bodyPr/>
                        <a:lstStyle/>
                        <a:p>
                          <a:pPr algn="ctr"/>
                          <a:r>
                            <a:rPr lang="es-ES" dirty="0"/>
                            <a:t>Salida </a:t>
                          </a:r>
                          <a:endParaRPr lang="es-CO" dirty="0">
                            <a:latin typeface="+mn-lt"/>
                          </a:endParaRPr>
                        </a:p>
                      </a:txBody>
                      <a:tcPr anchor="ctr"/>
                    </a:tc>
                    <a:extLst>
                      <a:ext uri="{0D108BD9-81ED-4DB2-BD59-A6C34878D82A}">
                        <a16:rowId xmlns:a16="http://schemas.microsoft.com/office/drawing/2014/main" val="3279832846"/>
                      </a:ext>
                    </a:extLst>
                  </a:tr>
                  <a:tr h="37192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s-CO" dirty="0">
                            <a:latin typeface="+mn-lt"/>
                          </a:endParaRPr>
                        </a:p>
                      </a:txBody>
                      <a:tcPr/>
                    </a:tc>
                    <a:tc>
                      <a:txBody>
                        <a:bodyPr/>
                        <a:lstStyle/>
                        <a:p>
                          <a:endParaRPr lang="es-CO"/>
                        </a:p>
                      </a:txBody>
                      <a:tcPr>
                        <a:blipFill>
                          <a:blip r:embed="rId3"/>
                          <a:stretch>
                            <a:fillRect l="-100000" t="-136066" r="-201031" b="-421311"/>
                          </a:stretch>
                        </a:blipFill>
                      </a:tcPr>
                    </a:tc>
                    <a:tc>
                      <a:txBody>
                        <a:bodyPr/>
                        <a:lstStyle/>
                        <a:p>
                          <a:endParaRPr lang="es-CO"/>
                        </a:p>
                      </a:txBody>
                      <a:tcPr>
                        <a:blipFill>
                          <a:blip r:embed="rId3"/>
                          <a:stretch>
                            <a:fillRect l="-201036" t="-136066" r="-102073" b="-421311"/>
                          </a:stretch>
                        </a:blipFill>
                      </a:tcPr>
                    </a:tc>
                    <a:tc>
                      <a:txBody>
                        <a:bodyPr/>
                        <a:lstStyle/>
                        <a:p>
                          <a:endParaRPr lang="es-CO" dirty="0">
                            <a:latin typeface="+mn-lt"/>
                          </a:endParaRPr>
                        </a:p>
                      </a:txBody>
                      <a:tcPr/>
                    </a:tc>
                    <a:extLst>
                      <a:ext uri="{0D108BD9-81ED-4DB2-BD59-A6C34878D82A}">
                        <a16:rowId xmlns:a16="http://schemas.microsoft.com/office/drawing/2014/main" val="3627941339"/>
                      </a:ext>
                    </a:extLst>
                  </a:tr>
                  <a:tr h="365760">
                    <a:tc>
                      <a:txBody>
                        <a:bodyPr/>
                        <a:lstStyle/>
                        <a:p>
                          <a:pPr algn="ctr"/>
                          <a:r>
                            <a:rPr lang="es-ES" dirty="0">
                              <a:solidFill>
                                <a:schemeClr val="tx1"/>
                              </a:solidFill>
                            </a:rPr>
                            <a:t>1</a:t>
                          </a:r>
                          <a:endParaRPr lang="es-CO" dirty="0">
                            <a:solidFill>
                              <a:schemeClr val="tx1"/>
                            </a:solidFill>
                            <a:latin typeface="+mn-lt"/>
                          </a:endParaRPr>
                        </a:p>
                      </a:txBody>
                      <a:tcPr/>
                    </a:tc>
                    <a:tc>
                      <a:txBody>
                        <a:bodyPr/>
                        <a:lstStyle/>
                        <a:p>
                          <a:pPr algn="ctr"/>
                          <a:r>
                            <a:rPr lang="es-ES" dirty="0"/>
                            <a:t>0</a:t>
                          </a:r>
                          <a:endParaRPr lang="es-CO" dirty="0">
                            <a:latin typeface="+mn-lt"/>
                          </a:endParaRPr>
                        </a:p>
                      </a:txBody>
                      <a:tcPr/>
                    </a:tc>
                    <a:tc>
                      <a:txBody>
                        <a:bodyPr/>
                        <a:lstStyle/>
                        <a:p>
                          <a:pPr algn="ctr"/>
                          <a:r>
                            <a:rPr lang="es-ES" dirty="0"/>
                            <a:t>0</a:t>
                          </a:r>
                          <a:endParaRPr lang="es-CO" dirty="0">
                            <a:latin typeface="+mn-lt"/>
                          </a:endParaRPr>
                        </a:p>
                      </a:txBody>
                      <a:tcPr/>
                    </a:tc>
                    <a:tc>
                      <a:txBody>
                        <a:bodyPr/>
                        <a:lstStyle/>
                        <a:p>
                          <a:endParaRPr lang="es-CO">
                            <a:latin typeface="+mn-lt"/>
                          </a:endParaRPr>
                        </a:p>
                      </a:txBody>
                      <a:tcPr/>
                    </a:tc>
                    <a:extLst>
                      <a:ext uri="{0D108BD9-81ED-4DB2-BD59-A6C34878D82A}">
                        <a16:rowId xmlns:a16="http://schemas.microsoft.com/office/drawing/2014/main" val="80051689"/>
                      </a:ext>
                    </a:extLst>
                  </a:tr>
                  <a:tr h="365760">
                    <a:tc>
                      <a:txBody>
                        <a:bodyPr/>
                        <a:lstStyle/>
                        <a:p>
                          <a:pPr algn="ctr"/>
                          <a:r>
                            <a:rPr lang="es-ES" dirty="0">
                              <a:solidFill>
                                <a:schemeClr val="tx1"/>
                              </a:solidFill>
                            </a:rPr>
                            <a:t>2</a:t>
                          </a:r>
                          <a:endParaRPr lang="es-CO" dirty="0">
                            <a:solidFill>
                              <a:schemeClr val="tx1"/>
                            </a:solidFill>
                            <a:latin typeface="+mn-lt"/>
                          </a:endParaRPr>
                        </a:p>
                      </a:txBody>
                      <a:tcPr/>
                    </a:tc>
                    <a:tc>
                      <a:txBody>
                        <a:bodyPr/>
                        <a:lstStyle/>
                        <a:p>
                          <a:pPr algn="ctr"/>
                          <a:r>
                            <a:rPr lang="es-ES" dirty="0"/>
                            <a:t>0</a:t>
                          </a:r>
                          <a:endParaRPr lang="es-CO" dirty="0">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1042170142"/>
                      </a:ext>
                    </a:extLst>
                  </a:tr>
                  <a:tr h="365760">
                    <a:tc>
                      <a:txBody>
                        <a:bodyPr/>
                        <a:lstStyle/>
                        <a:p>
                          <a:pPr algn="ctr"/>
                          <a:r>
                            <a:rPr lang="es-ES" dirty="0">
                              <a:solidFill>
                                <a:schemeClr val="tx1"/>
                              </a:solidFill>
                            </a:rPr>
                            <a:t>3</a:t>
                          </a:r>
                          <a:endParaRPr lang="es-CO" dirty="0">
                            <a:solidFill>
                              <a:schemeClr val="tx1"/>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pPr algn="ctr"/>
                          <a:r>
                            <a:rPr lang="es-ES" dirty="0"/>
                            <a:t>0</a:t>
                          </a:r>
                          <a:endParaRPr lang="es-CO" dirty="0">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65201874"/>
                      </a:ext>
                    </a:extLst>
                  </a:tr>
                  <a:tr h="365760">
                    <a:tc>
                      <a:txBody>
                        <a:bodyPr/>
                        <a:lstStyle/>
                        <a:p>
                          <a:pPr algn="ctr"/>
                          <a:r>
                            <a:rPr lang="es-ES" dirty="0">
                              <a:solidFill>
                                <a:schemeClr val="tx1"/>
                              </a:solidFill>
                            </a:rPr>
                            <a:t>4</a:t>
                          </a:r>
                          <a:endParaRPr lang="es-CO" dirty="0">
                            <a:solidFill>
                              <a:schemeClr val="tx1"/>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pPr algn="ctr"/>
                          <a:r>
                            <a:rPr lang="es-ES" dirty="0">
                              <a:solidFill>
                                <a:srgbClr val="FF0000"/>
                              </a:solidFill>
                            </a:rPr>
                            <a:t>1</a:t>
                          </a:r>
                          <a:endParaRPr lang="es-CO" dirty="0">
                            <a:solidFill>
                              <a:srgbClr val="FF0000"/>
                            </a:solidFill>
                            <a:latin typeface="+mn-lt"/>
                          </a:endParaRPr>
                        </a:p>
                      </a:txBody>
                      <a:tcPr/>
                    </a:tc>
                    <a:tc>
                      <a:txBody>
                        <a:bodyPr/>
                        <a:lstStyle/>
                        <a:p>
                          <a:endParaRPr lang="es-CO" dirty="0">
                            <a:latin typeface="+mn-lt"/>
                          </a:endParaRPr>
                        </a:p>
                      </a:txBody>
                      <a:tcPr/>
                    </a:tc>
                    <a:extLst>
                      <a:ext uri="{0D108BD9-81ED-4DB2-BD59-A6C34878D82A}">
                        <a16:rowId xmlns:a16="http://schemas.microsoft.com/office/drawing/2014/main" val="2622223730"/>
                      </a:ext>
                    </a:extLst>
                  </a:tr>
                </a:tbl>
              </a:graphicData>
            </a:graphic>
          </p:graphicFrame>
        </mc:Fallback>
      </mc:AlternateContent>
      <p:cxnSp>
        <p:nvCxnSpPr>
          <p:cNvPr id="7" name="Conector recto de flecha 6">
            <a:extLst>
              <a:ext uri="{FF2B5EF4-FFF2-40B4-BE49-F238E27FC236}">
                <a16:creationId xmlns:a16="http://schemas.microsoft.com/office/drawing/2014/main" id="{41EB0E90-BC53-4263-AFDF-1D7E9C2AFBE9}"/>
              </a:ext>
            </a:extLst>
          </p:cNvPr>
          <p:cNvCxnSpPr>
            <a:cxnSpLocks/>
            <a:endCxn id="10" idx="1"/>
          </p:cNvCxnSpPr>
          <p:nvPr/>
        </p:nvCxnSpPr>
        <p:spPr>
          <a:xfrm flipV="1">
            <a:off x="7373874" y="4464606"/>
            <a:ext cx="2422057" cy="223046"/>
          </a:xfrm>
          <a:prstGeom prst="straightConnector1">
            <a:avLst/>
          </a:prstGeom>
          <a:ln w="38100">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8" name="Conector recto de flecha 7">
            <a:extLst>
              <a:ext uri="{FF2B5EF4-FFF2-40B4-BE49-F238E27FC236}">
                <a16:creationId xmlns:a16="http://schemas.microsoft.com/office/drawing/2014/main" id="{43584923-8CDC-4494-B7BB-E4E2AF8FB0E2}"/>
              </a:ext>
            </a:extLst>
          </p:cNvPr>
          <p:cNvCxnSpPr>
            <a:cxnSpLocks/>
          </p:cNvCxnSpPr>
          <p:nvPr/>
        </p:nvCxnSpPr>
        <p:spPr>
          <a:xfrm flipH="1" flipV="1">
            <a:off x="3077042" y="4649088"/>
            <a:ext cx="2188472" cy="38564"/>
          </a:xfrm>
          <a:prstGeom prst="straightConnector1">
            <a:avLst/>
          </a:prstGeom>
          <a:ln w="38100">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9" name="CuadroTexto 8">
            <a:extLst>
              <a:ext uri="{FF2B5EF4-FFF2-40B4-BE49-F238E27FC236}">
                <a16:creationId xmlns:a16="http://schemas.microsoft.com/office/drawing/2014/main" id="{2C0FDE51-AFAC-4E71-B27F-444D9230D9F1}"/>
              </a:ext>
            </a:extLst>
          </p:cNvPr>
          <p:cNvSpPr txBox="1"/>
          <p:nvPr/>
        </p:nvSpPr>
        <p:spPr>
          <a:xfrm>
            <a:off x="1068780" y="4426042"/>
            <a:ext cx="2324456" cy="523220"/>
          </a:xfrm>
          <a:prstGeom prst="rect">
            <a:avLst/>
          </a:prstGeom>
          <a:noFill/>
        </p:spPr>
        <p:txBody>
          <a:bodyPr wrap="square" rtlCol="0">
            <a:spAutoFit/>
          </a:bodyPr>
          <a:lstStyle/>
          <a:p>
            <a:r>
              <a:rPr lang="es-ES" sz="1400" dirty="0"/>
              <a:t>Los bits cambian cada 2 cuadros. </a:t>
            </a:r>
            <a:endParaRPr lang="es-CO" sz="1400" dirty="0"/>
          </a:p>
        </p:txBody>
      </p:sp>
      <p:sp>
        <p:nvSpPr>
          <p:cNvPr id="10" name="CuadroTexto 9">
            <a:extLst>
              <a:ext uri="{FF2B5EF4-FFF2-40B4-BE49-F238E27FC236}">
                <a16:creationId xmlns:a16="http://schemas.microsoft.com/office/drawing/2014/main" id="{C8D539E3-F9CD-49B5-88D5-9DC51DF0A3DC}"/>
              </a:ext>
            </a:extLst>
          </p:cNvPr>
          <p:cNvSpPr txBox="1"/>
          <p:nvPr/>
        </p:nvSpPr>
        <p:spPr>
          <a:xfrm>
            <a:off x="9795931" y="4202996"/>
            <a:ext cx="2324456" cy="523220"/>
          </a:xfrm>
          <a:prstGeom prst="rect">
            <a:avLst/>
          </a:prstGeom>
          <a:noFill/>
        </p:spPr>
        <p:txBody>
          <a:bodyPr wrap="square" rtlCol="0">
            <a:spAutoFit/>
          </a:bodyPr>
          <a:lstStyle/>
          <a:p>
            <a:r>
              <a:rPr lang="es-ES" sz="1400" dirty="0"/>
              <a:t>Los bits cambian cada 1 cuadro. </a:t>
            </a:r>
            <a:endParaRPr lang="es-CO" sz="1400" dirty="0"/>
          </a:p>
        </p:txBody>
      </p:sp>
    </p:spTree>
    <p:extLst>
      <p:ext uri="{BB962C8B-B14F-4D97-AF65-F5344CB8AC3E}">
        <p14:creationId xmlns:p14="http://schemas.microsoft.com/office/powerpoint/2010/main" val="3124574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Ejemplo</a:t>
            </a:r>
          </a:p>
        </p:txBody>
      </p:sp>
      <mc:AlternateContent xmlns:mc="http://schemas.openxmlformats.org/markup-compatibility/2006" xmlns:a14="http://schemas.microsoft.com/office/drawing/2010/main">
        <mc:Choice Requires="a14">
          <p:graphicFrame>
            <p:nvGraphicFramePr>
              <p:cNvPr id="3" name="Tabla 2">
                <a:extLst>
                  <a:ext uri="{FF2B5EF4-FFF2-40B4-BE49-F238E27FC236}">
                    <a16:creationId xmlns:a16="http://schemas.microsoft.com/office/drawing/2014/main" id="{A1C6202B-D677-47AA-9F3D-9E22FC750825}"/>
                  </a:ext>
                </a:extLst>
              </p:cNvPr>
              <p:cNvGraphicFramePr>
                <a:graphicFrameLocks noGrp="1"/>
              </p:cNvGraphicFramePr>
              <p:nvPr>
                <p:extLst>
                  <p:ext uri="{D42A27DB-BD31-4B8C-83A1-F6EECF244321}">
                    <p14:modId xmlns:p14="http://schemas.microsoft.com/office/powerpoint/2010/main" val="3863195638"/>
                  </p:ext>
                </p:extLst>
              </p:nvPr>
            </p:nvGraphicFramePr>
            <p:xfrm>
              <a:off x="732841" y="2365157"/>
              <a:ext cx="5163136" cy="3939962"/>
            </p:xfrm>
            <a:graphic>
              <a:graphicData uri="http://schemas.openxmlformats.org/drawingml/2006/table">
                <a:tbl>
                  <a:tblPr firstRow="1" bandRow="1">
                    <a:tableStyleId>{7DF18680-E054-41AD-8BC1-D1AEF772440D}</a:tableStyleId>
                  </a:tblPr>
                  <a:tblGrid>
                    <a:gridCol w="1290784">
                      <a:extLst>
                        <a:ext uri="{9D8B030D-6E8A-4147-A177-3AD203B41FA5}">
                          <a16:colId xmlns:a16="http://schemas.microsoft.com/office/drawing/2014/main" val="3311208284"/>
                        </a:ext>
                      </a:extLst>
                    </a:gridCol>
                    <a:gridCol w="1290784">
                      <a:extLst>
                        <a:ext uri="{9D8B030D-6E8A-4147-A177-3AD203B41FA5}">
                          <a16:colId xmlns:a16="http://schemas.microsoft.com/office/drawing/2014/main" val="1699256303"/>
                        </a:ext>
                      </a:extLst>
                    </a:gridCol>
                    <a:gridCol w="1290784">
                      <a:extLst>
                        <a:ext uri="{9D8B030D-6E8A-4147-A177-3AD203B41FA5}">
                          <a16:colId xmlns:a16="http://schemas.microsoft.com/office/drawing/2014/main" val="3835660587"/>
                        </a:ext>
                      </a:extLst>
                    </a:gridCol>
                    <a:gridCol w="1290784">
                      <a:extLst>
                        <a:ext uri="{9D8B030D-6E8A-4147-A177-3AD203B41FA5}">
                          <a16:colId xmlns:a16="http://schemas.microsoft.com/office/drawing/2014/main" val="871917812"/>
                        </a:ext>
                      </a:extLst>
                    </a:gridCol>
                  </a:tblGrid>
                  <a:tr h="659497">
                    <a:tc>
                      <a:txBody>
                        <a:bodyPr/>
                        <a:lstStyle/>
                        <a:p>
                          <a:pPr algn="ctr"/>
                          <a:r>
                            <a:rPr lang="es-CO" sz="2000" dirty="0"/>
                            <a:t>A</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𝟐</m:t>
                                    </m:r>
                                  </m:sup>
                                </m:sSup>
                              </m:oMath>
                            </m:oMathPara>
                          </a14:m>
                          <a:endParaRPr lang="es-CO" sz="2000" dirty="0">
                            <a:latin typeface="Trebuchet MS" panose="020B0603020202020204" pitchFamily="34" charset="0"/>
                          </a:endParaRPr>
                        </a:p>
                      </a:txBody>
                      <a:tcPr/>
                    </a:tc>
                    <a:tc>
                      <a:txBody>
                        <a:bodyPr/>
                        <a:lstStyle/>
                        <a:p>
                          <a:pPr algn="ctr"/>
                          <a:r>
                            <a:rPr lang="es-CO" sz="2000" dirty="0"/>
                            <a:t>B</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𝟏</m:t>
                                    </m:r>
                                  </m:sup>
                                </m:sSup>
                              </m:oMath>
                            </m:oMathPara>
                          </a14:m>
                          <a:endParaRPr lang="es-CO" sz="2000" dirty="0">
                            <a:latin typeface="Trebuchet MS" panose="020B0603020202020204" pitchFamily="34" charset="0"/>
                          </a:endParaRPr>
                        </a:p>
                      </a:txBody>
                      <a:tcPr/>
                    </a:tc>
                    <a:tc>
                      <a:txBody>
                        <a:bodyPr/>
                        <a:lstStyle/>
                        <a:p>
                          <a:pPr algn="ctr"/>
                          <a:r>
                            <a:rPr lang="es-CO" sz="2000" dirty="0"/>
                            <a:t>C</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𝟎</m:t>
                                    </m:r>
                                  </m:sup>
                                </m:sSup>
                              </m:oMath>
                            </m:oMathPara>
                          </a14:m>
                          <a:endParaRPr lang="es-CO" sz="2000" dirty="0">
                            <a:latin typeface="Trebuchet MS" panose="020B0603020202020204" pitchFamily="34" charset="0"/>
                          </a:endParaRPr>
                        </a:p>
                      </a:txBody>
                      <a:tcPr/>
                    </a:tc>
                    <a:tc>
                      <a:txBody>
                        <a:bodyPr/>
                        <a:lstStyle/>
                        <a:p>
                          <a:pPr algn="ctr"/>
                          <a:r>
                            <a:rPr lang="es-CO" sz="2000" dirty="0"/>
                            <a:t>Salida</a:t>
                          </a:r>
                          <a:endParaRPr lang="es-CO" sz="2000" dirty="0">
                            <a:latin typeface="Trebuchet MS" panose="020B0603020202020204" pitchFamily="34" charset="0"/>
                          </a:endParaRPr>
                        </a:p>
                      </a:txBody>
                      <a:tcPr/>
                    </a:tc>
                    <a:extLst>
                      <a:ext uri="{0D108BD9-81ED-4DB2-BD59-A6C34878D82A}">
                        <a16:rowId xmlns:a16="http://schemas.microsoft.com/office/drawing/2014/main" val="2407671784"/>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275504633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145440861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76948041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3248389581"/>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1281141261"/>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642818700"/>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1593937310"/>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91775666"/>
                      </a:ext>
                    </a:extLst>
                  </a:tr>
                </a:tbl>
              </a:graphicData>
            </a:graphic>
          </p:graphicFrame>
        </mc:Choice>
        <mc:Fallback xmlns="">
          <p:graphicFrame>
            <p:nvGraphicFramePr>
              <p:cNvPr id="3" name="Tabla 2">
                <a:extLst>
                  <a:ext uri="{FF2B5EF4-FFF2-40B4-BE49-F238E27FC236}">
                    <a16:creationId xmlns:a16="http://schemas.microsoft.com/office/drawing/2014/main" id="{A1C6202B-D677-47AA-9F3D-9E22FC750825}"/>
                  </a:ext>
                </a:extLst>
              </p:cNvPr>
              <p:cNvGraphicFramePr>
                <a:graphicFrameLocks noGrp="1"/>
              </p:cNvGraphicFramePr>
              <p:nvPr>
                <p:extLst>
                  <p:ext uri="{D42A27DB-BD31-4B8C-83A1-F6EECF244321}">
                    <p14:modId xmlns:p14="http://schemas.microsoft.com/office/powerpoint/2010/main" val="3863195638"/>
                  </p:ext>
                </p:extLst>
              </p:nvPr>
            </p:nvGraphicFramePr>
            <p:xfrm>
              <a:off x="732841" y="2365157"/>
              <a:ext cx="5163136" cy="3939962"/>
            </p:xfrm>
            <a:graphic>
              <a:graphicData uri="http://schemas.openxmlformats.org/drawingml/2006/table">
                <a:tbl>
                  <a:tblPr firstRow="1" bandRow="1">
                    <a:tableStyleId>{7DF18680-E054-41AD-8BC1-D1AEF772440D}</a:tableStyleId>
                  </a:tblPr>
                  <a:tblGrid>
                    <a:gridCol w="1290784">
                      <a:extLst>
                        <a:ext uri="{9D8B030D-6E8A-4147-A177-3AD203B41FA5}">
                          <a16:colId xmlns:a16="http://schemas.microsoft.com/office/drawing/2014/main" val="3311208284"/>
                        </a:ext>
                      </a:extLst>
                    </a:gridCol>
                    <a:gridCol w="1290784">
                      <a:extLst>
                        <a:ext uri="{9D8B030D-6E8A-4147-A177-3AD203B41FA5}">
                          <a16:colId xmlns:a16="http://schemas.microsoft.com/office/drawing/2014/main" val="1699256303"/>
                        </a:ext>
                      </a:extLst>
                    </a:gridCol>
                    <a:gridCol w="1290784">
                      <a:extLst>
                        <a:ext uri="{9D8B030D-6E8A-4147-A177-3AD203B41FA5}">
                          <a16:colId xmlns:a16="http://schemas.microsoft.com/office/drawing/2014/main" val="3835660587"/>
                        </a:ext>
                      </a:extLst>
                    </a:gridCol>
                    <a:gridCol w="1290784">
                      <a:extLst>
                        <a:ext uri="{9D8B030D-6E8A-4147-A177-3AD203B41FA5}">
                          <a16:colId xmlns:a16="http://schemas.microsoft.com/office/drawing/2014/main" val="871917812"/>
                        </a:ext>
                      </a:extLst>
                    </a:gridCol>
                  </a:tblGrid>
                  <a:tr h="707962">
                    <a:tc>
                      <a:txBody>
                        <a:bodyPr/>
                        <a:lstStyle/>
                        <a:p>
                          <a:endParaRPr lang="es-CO"/>
                        </a:p>
                      </a:txBody>
                      <a:tcPr>
                        <a:blipFill>
                          <a:blip r:embed="rId2"/>
                          <a:stretch>
                            <a:fillRect l="-472" t="-4310" r="-301887" b="-472414"/>
                          </a:stretch>
                        </a:blipFill>
                      </a:tcPr>
                    </a:tc>
                    <a:tc>
                      <a:txBody>
                        <a:bodyPr/>
                        <a:lstStyle/>
                        <a:p>
                          <a:endParaRPr lang="es-CO"/>
                        </a:p>
                      </a:txBody>
                      <a:tcPr>
                        <a:blipFill>
                          <a:blip r:embed="rId2"/>
                          <a:stretch>
                            <a:fillRect l="-100472" t="-4310" r="-201887" b="-472414"/>
                          </a:stretch>
                        </a:blipFill>
                      </a:tcPr>
                    </a:tc>
                    <a:tc>
                      <a:txBody>
                        <a:bodyPr/>
                        <a:lstStyle/>
                        <a:p>
                          <a:endParaRPr lang="es-CO"/>
                        </a:p>
                      </a:txBody>
                      <a:tcPr>
                        <a:blipFill>
                          <a:blip r:embed="rId2"/>
                          <a:stretch>
                            <a:fillRect l="-200472" t="-4310" r="-101887" b="-472414"/>
                          </a:stretch>
                        </a:blipFill>
                      </a:tcPr>
                    </a:tc>
                    <a:tc>
                      <a:txBody>
                        <a:bodyPr/>
                        <a:lstStyle/>
                        <a:p>
                          <a:pPr algn="ctr"/>
                          <a:r>
                            <a:rPr lang="es-CO" sz="2000" dirty="0"/>
                            <a:t>Salida</a:t>
                          </a:r>
                          <a:endParaRPr lang="es-CO" sz="2000" dirty="0">
                            <a:latin typeface="Trebuchet MS" panose="020B0603020202020204" pitchFamily="34" charset="0"/>
                          </a:endParaRPr>
                        </a:p>
                      </a:txBody>
                      <a:tcPr/>
                    </a:tc>
                    <a:extLst>
                      <a:ext uri="{0D108BD9-81ED-4DB2-BD59-A6C34878D82A}">
                        <a16:rowId xmlns:a16="http://schemas.microsoft.com/office/drawing/2014/main" val="2407671784"/>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275504633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145440861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769480410"/>
                      </a:ext>
                    </a:extLst>
                  </a:tr>
                  <a:tr h="404000">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3248389581"/>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1281141261"/>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642818700"/>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tc>
                      <a:txBody>
                        <a:bodyPr/>
                        <a:lstStyle/>
                        <a:p>
                          <a:pPr algn="ctr"/>
                          <a:r>
                            <a:rPr lang="es-CO" sz="2000" dirty="0">
                              <a:solidFill>
                                <a:srgbClr val="FF0000"/>
                              </a:solidFill>
                            </a:rPr>
                            <a:t>1</a:t>
                          </a:r>
                          <a:endParaRPr lang="es-CO" sz="2000" dirty="0">
                            <a:solidFill>
                              <a:srgbClr val="FF0000"/>
                            </a:solidFill>
                            <a:latin typeface="Trebuchet MS" panose="020B0603020202020204" pitchFamily="34" charset="0"/>
                          </a:endParaRPr>
                        </a:p>
                      </a:txBody>
                      <a:tcPr/>
                    </a:tc>
                    <a:extLst>
                      <a:ext uri="{0D108BD9-81ED-4DB2-BD59-A6C34878D82A}">
                        <a16:rowId xmlns:a16="http://schemas.microsoft.com/office/drawing/2014/main" val="1593937310"/>
                      </a:ext>
                    </a:extLst>
                  </a:tr>
                  <a:tr h="404000">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1</a:t>
                          </a:r>
                          <a:endParaRPr lang="es-CO" sz="2000" dirty="0">
                            <a:latin typeface="Trebuchet MS" panose="020B0603020202020204" pitchFamily="34" charset="0"/>
                          </a:endParaRPr>
                        </a:p>
                      </a:txBody>
                      <a:tcPr/>
                    </a:tc>
                    <a:tc>
                      <a:txBody>
                        <a:bodyPr/>
                        <a:lstStyle/>
                        <a:p>
                          <a:pPr algn="ctr"/>
                          <a:r>
                            <a:rPr lang="es-CO" sz="2000" dirty="0"/>
                            <a:t>0</a:t>
                          </a:r>
                          <a:endParaRPr lang="es-CO" sz="2000" dirty="0">
                            <a:latin typeface="Trebuchet MS" panose="020B0603020202020204" pitchFamily="34" charset="0"/>
                          </a:endParaRPr>
                        </a:p>
                      </a:txBody>
                      <a:tcPr/>
                    </a:tc>
                    <a:extLst>
                      <a:ext uri="{0D108BD9-81ED-4DB2-BD59-A6C34878D82A}">
                        <a16:rowId xmlns:a16="http://schemas.microsoft.com/office/drawing/2014/main" val="91775666"/>
                      </a:ext>
                    </a:extLst>
                  </a:tr>
                </a:tbl>
              </a:graphicData>
            </a:graphic>
          </p:graphicFrame>
        </mc:Fallback>
      </mc:AlternateContent>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6D5AE9A2-0FE1-4801-84D0-0ED06ED8017B}"/>
                  </a:ext>
                </a:extLst>
              </p:cNvPr>
              <p:cNvSpPr txBox="1"/>
              <p:nvPr/>
            </p:nvSpPr>
            <p:spPr>
              <a:xfrm>
                <a:off x="6229349" y="2120265"/>
                <a:ext cx="5457826" cy="3540328"/>
              </a:xfrm>
              <a:prstGeom prst="rect">
                <a:avLst/>
              </a:prstGeom>
              <a:noFill/>
            </p:spPr>
            <p:txBody>
              <a:bodyPr wrap="square">
                <a:spAutoFit/>
              </a:bodyPr>
              <a:lstStyle>
                <a:defPPr>
                  <a:defRPr lang="en-US"/>
                </a:defPPr>
                <a:lvl1pPr>
                  <a:defRPr sz="2800"/>
                </a:lvl1pPr>
              </a:lstStyle>
              <a:p>
                <a:r>
                  <a:rPr lang="es-CO" dirty="0"/>
                  <a:t>Identificar los (1) lógicos. </a:t>
                </a:r>
              </a:p>
              <a:p>
                <a:endParaRPr lang="es-CO" dirty="0"/>
              </a:p>
              <a:p>
                <a:r>
                  <a:rPr lang="es-CO" dirty="0"/>
                  <a:t>Si en la variable hay un (1) lógico, se pone la variable normal </a:t>
                </a:r>
                <a:r>
                  <a:rPr lang="es-CO" dirty="0" err="1"/>
                  <a:t>ej</a:t>
                </a:r>
                <a:r>
                  <a:rPr lang="es-CO" dirty="0"/>
                  <a:t>: A.</a:t>
                </a:r>
              </a:p>
              <a:p>
                <a:endParaRPr lang="es-CO" dirty="0"/>
              </a:p>
              <a:p>
                <a:r>
                  <a:rPr lang="es-CO" dirty="0"/>
                  <a:t> Si la en la variable hay un (0) lógico, se pone la variable negada </a:t>
                </a:r>
                <a14:m>
                  <m:oMath xmlns:m="http://schemas.openxmlformats.org/officeDocument/2006/math">
                    <m:d>
                      <m:dPr>
                        <m:ctrlPr>
                          <a:rPr lang="es-CO" i="1">
                            <a:latin typeface="Cambria Math" panose="02040503050406030204" pitchFamily="18" charset="0"/>
                          </a:rPr>
                        </m:ctrlPr>
                      </m:dPr>
                      <m:e>
                        <m:acc>
                          <m:accPr>
                            <m:chr m:val="̅"/>
                            <m:ctrlPr>
                              <a:rPr lang="es-CO" i="1">
                                <a:latin typeface="Cambria Math" panose="02040503050406030204" pitchFamily="18" charset="0"/>
                              </a:rPr>
                            </m:ctrlPr>
                          </m:accPr>
                          <m:e>
                            <m:r>
                              <a:rPr lang="es-CO">
                                <a:latin typeface="Cambria Math" panose="02040503050406030204" pitchFamily="18" charset="0"/>
                              </a:rPr>
                              <m:t>𝐴</m:t>
                            </m:r>
                          </m:e>
                        </m:acc>
                      </m:e>
                    </m:d>
                  </m:oMath>
                </a14:m>
                <a:endParaRPr lang="es-CO" dirty="0"/>
              </a:p>
            </p:txBody>
          </p:sp>
        </mc:Choice>
        <mc:Fallback xmlns="">
          <p:sp>
            <p:nvSpPr>
              <p:cNvPr id="4" name="CuadroTexto 3">
                <a:extLst>
                  <a:ext uri="{FF2B5EF4-FFF2-40B4-BE49-F238E27FC236}">
                    <a16:creationId xmlns:a16="http://schemas.microsoft.com/office/drawing/2014/main" id="{6D5AE9A2-0FE1-4801-84D0-0ED06ED8017B}"/>
                  </a:ext>
                </a:extLst>
              </p:cNvPr>
              <p:cNvSpPr txBox="1">
                <a:spLocks noRot="1" noChangeAspect="1" noMove="1" noResize="1" noEditPoints="1" noAdjustHandles="1" noChangeArrowheads="1" noChangeShapeType="1" noTextEdit="1"/>
              </p:cNvSpPr>
              <p:nvPr/>
            </p:nvSpPr>
            <p:spPr>
              <a:xfrm>
                <a:off x="6229349" y="2120265"/>
                <a:ext cx="5457826" cy="3540328"/>
              </a:xfrm>
              <a:prstGeom prst="rect">
                <a:avLst/>
              </a:prstGeom>
              <a:blipFill>
                <a:blip r:embed="rId3"/>
                <a:stretch>
                  <a:fillRect l="-2346" t="-1893" r="-335"/>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9EF2066F-B891-4997-9A56-A99D0397F3BD}"/>
                  </a:ext>
                </a:extLst>
              </p:cNvPr>
              <p:cNvSpPr txBox="1"/>
              <p:nvPr/>
            </p:nvSpPr>
            <p:spPr>
              <a:xfrm>
                <a:off x="6242608" y="5873334"/>
                <a:ext cx="5457713" cy="431785"/>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s-CO" sz="2800" i="1" smtClean="0">
                          <a:solidFill>
                            <a:srgbClr val="FF0000"/>
                          </a:solidFill>
                          <a:latin typeface="Cambria Math" panose="02040503050406030204" pitchFamily="18" charset="0"/>
                        </a:rPr>
                        <m:t>𝑆𝑎𝑙𝑖𝑑𝑎</m:t>
                      </m:r>
                      <m:r>
                        <a:rPr lang="es-CO" sz="2800" i="1" smtClean="0">
                          <a:solidFill>
                            <a:srgbClr val="FF0000"/>
                          </a:solidFill>
                          <a:latin typeface="Cambria Math" panose="02040503050406030204" pitchFamily="18" charset="0"/>
                        </a:rPr>
                        <m:t>=</m:t>
                      </m:r>
                      <m:d>
                        <m:dPr>
                          <m:ctrlPr>
                            <a:rPr lang="es-CO" sz="2800" i="1">
                              <a:solidFill>
                                <a:srgbClr val="FF0000"/>
                              </a:solidFill>
                              <a:latin typeface="Cambria Math" panose="02040503050406030204" pitchFamily="18" charset="0"/>
                            </a:rPr>
                          </m:ctrlPr>
                        </m:dPr>
                        <m:e>
                          <m:acc>
                            <m:accPr>
                              <m:chr m:val="̅"/>
                              <m:ctrlPr>
                                <a:rPr lang="es-CO" sz="2800" i="1">
                                  <a:solidFill>
                                    <a:srgbClr val="FF0000"/>
                                  </a:solidFill>
                                  <a:latin typeface="Cambria Math" panose="02040503050406030204" pitchFamily="18" charset="0"/>
                                </a:rPr>
                              </m:ctrlPr>
                            </m:accPr>
                            <m:e>
                              <m:r>
                                <a:rPr lang="es-CO" sz="2800" i="1">
                                  <a:solidFill>
                                    <a:srgbClr val="FF0000"/>
                                  </a:solidFill>
                                  <a:latin typeface="Cambria Math" panose="02040503050406030204" pitchFamily="18" charset="0"/>
                                </a:rPr>
                                <m:t>𝐴</m:t>
                              </m:r>
                            </m:e>
                          </m:acc>
                          <m:acc>
                            <m:accPr>
                              <m:chr m:val="̅"/>
                              <m:ctrlPr>
                                <a:rPr lang="es-CO" sz="2800" i="1">
                                  <a:solidFill>
                                    <a:srgbClr val="FF0000"/>
                                  </a:solidFill>
                                  <a:latin typeface="Cambria Math" panose="02040503050406030204" pitchFamily="18" charset="0"/>
                                </a:rPr>
                              </m:ctrlPr>
                            </m:accPr>
                            <m:e>
                              <m:r>
                                <a:rPr lang="es-CO" sz="2800" i="1">
                                  <a:solidFill>
                                    <a:srgbClr val="FF0000"/>
                                  </a:solidFill>
                                  <a:latin typeface="Cambria Math" panose="02040503050406030204" pitchFamily="18" charset="0"/>
                                </a:rPr>
                                <m:t>𝐵</m:t>
                              </m:r>
                            </m:e>
                          </m:acc>
                          <m:acc>
                            <m:accPr>
                              <m:chr m:val="̅"/>
                              <m:ctrlPr>
                                <a:rPr lang="es-CO" sz="2800" i="1">
                                  <a:solidFill>
                                    <a:srgbClr val="FF0000"/>
                                  </a:solidFill>
                                  <a:latin typeface="Cambria Math" panose="02040503050406030204" pitchFamily="18" charset="0"/>
                                </a:rPr>
                              </m:ctrlPr>
                            </m:accPr>
                            <m:e>
                              <m:r>
                                <a:rPr lang="es-CO" sz="2800" i="1">
                                  <a:solidFill>
                                    <a:srgbClr val="FF0000"/>
                                  </a:solidFill>
                                  <a:latin typeface="Cambria Math" panose="02040503050406030204" pitchFamily="18" charset="0"/>
                                </a:rPr>
                                <m:t>𝐶</m:t>
                              </m:r>
                            </m:e>
                          </m:acc>
                        </m:e>
                      </m:d>
                      <m:r>
                        <a:rPr lang="es-CO" sz="2800" i="1">
                          <a:solidFill>
                            <a:srgbClr val="FF0000"/>
                          </a:solidFill>
                          <a:latin typeface="Cambria Math" panose="02040503050406030204" pitchFamily="18" charset="0"/>
                        </a:rPr>
                        <m:t>+</m:t>
                      </m:r>
                      <m:d>
                        <m:dPr>
                          <m:ctrlPr>
                            <a:rPr lang="es-CO" sz="2800" i="1">
                              <a:solidFill>
                                <a:srgbClr val="FF0000"/>
                              </a:solidFill>
                              <a:latin typeface="Cambria Math" panose="02040503050406030204" pitchFamily="18" charset="0"/>
                            </a:rPr>
                          </m:ctrlPr>
                        </m:dPr>
                        <m:e>
                          <m:acc>
                            <m:accPr>
                              <m:chr m:val="̅"/>
                              <m:ctrlPr>
                                <a:rPr lang="es-CO" sz="2800" i="1">
                                  <a:solidFill>
                                    <a:srgbClr val="FF0000"/>
                                  </a:solidFill>
                                  <a:latin typeface="Cambria Math" panose="02040503050406030204" pitchFamily="18" charset="0"/>
                                </a:rPr>
                              </m:ctrlPr>
                            </m:accPr>
                            <m:e>
                              <m:r>
                                <a:rPr lang="es-CO" sz="2800" i="1">
                                  <a:solidFill>
                                    <a:srgbClr val="FF0000"/>
                                  </a:solidFill>
                                  <a:latin typeface="Cambria Math" panose="02040503050406030204" pitchFamily="18" charset="0"/>
                                </a:rPr>
                                <m:t>𝐴</m:t>
                              </m:r>
                            </m:e>
                          </m:acc>
                          <m:r>
                            <a:rPr lang="es-CO" sz="2800" i="1">
                              <a:solidFill>
                                <a:srgbClr val="FF0000"/>
                              </a:solidFill>
                              <a:latin typeface="Cambria Math" panose="02040503050406030204" pitchFamily="18" charset="0"/>
                            </a:rPr>
                            <m:t>𝐵𝐶</m:t>
                          </m:r>
                        </m:e>
                      </m:d>
                      <m:r>
                        <a:rPr lang="es-CO" sz="2800" i="1">
                          <a:solidFill>
                            <a:srgbClr val="FF0000"/>
                          </a:solidFill>
                          <a:latin typeface="Cambria Math" panose="02040503050406030204" pitchFamily="18" charset="0"/>
                        </a:rPr>
                        <m:t>+</m:t>
                      </m:r>
                      <m:d>
                        <m:dPr>
                          <m:ctrlPr>
                            <a:rPr lang="es-CO" sz="2800" i="1">
                              <a:solidFill>
                                <a:srgbClr val="FF0000"/>
                              </a:solidFill>
                              <a:latin typeface="Cambria Math" panose="02040503050406030204" pitchFamily="18" charset="0"/>
                            </a:rPr>
                          </m:ctrlPr>
                        </m:dPr>
                        <m:e>
                          <m:r>
                            <a:rPr lang="es-CO" sz="2800" i="1">
                              <a:solidFill>
                                <a:srgbClr val="FF0000"/>
                              </a:solidFill>
                              <a:latin typeface="Cambria Math" panose="02040503050406030204" pitchFamily="18" charset="0"/>
                            </a:rPr>
                            <m:t>𝐴𝐵</m:t>
                          </m:r>
                          <m:acc>
                            <m:accPr>
                              <m:chr m:val="̅"/>
                              <m:ctrlPr>
                                <a:rPr lang="es-CO" sz="2800" i="1">
                                  <a:solidFill>
                                    <a:srgbClr val="FF0000"/>
                                  </a:solidFill>
                                  <a:latin typeface="Cambria Math" panose="02040503050406030204" pitchFamily="18" charset="0"/>
                                </a:rPr>
                              </m:ctrlPr>
                            </m:accPr>
                            <m:e>
                              <m:r>
                                <a:rPr lang="es-CO" sz="2800" i="1">
                                  <a:solidFill>
                                    <a:srgbClr val="FF0000"/>
                                  </a:solidFill>
                                  <a:latin typeface="Cambria Math" panose="02040503050406030204" pitchFamily="18" charset="0"/>
                                </a:rPr>
                                <m:t>𝐶</m:t>
                              </m:r>
                            </m:e>
                          </m:acc>
                        </m:e>
                      </m:d>
                    </m:oMath>
                  </m:oMathPara>
                </a14:m>
                <a:endParaRPr lang="es-CO" sz="2800" dirty="0">
                  <a:solidFill>
                    <a:srgbClr val="FF0000"/>
                  </a:solidFill>
                </a:endParaRPr>
              </a:p>
            </p:txBody>
          </p:sp>
        </mc:Choice>
        <mc:Fallback>
          <p:sp>
            <p:nvSpPr>
              <p:cNvPr id="5" name="CuadroTexto 4">
                <a:extLst>
                  <a:ext uri="{FF2B5EF4-FFF2-40B4-BE49-F238E27FC236}">
                    <a16:creationId xmlns:a16="http://schemas.microsoft.com/office/drawing/2014/main" id="{9EF2066F-B891-4997-9A56-A99D0397F3BD}"/>
                  </a:ext>
                </a:extLst>
              </p:cNvPr>
              <p:cNvSpPr txBox="1">
                <a:spLocks noRot="1" noChangeAspect="1" noMove="1" noResize="1" noEditPoints="1" noAdjustHandles="1" noChangeArrowheads="1" noChangeShapeType="1" noTextEdit="1"/>
              </p:cNvSpPr>
              <p:nvPr/>
            </p:nvSpPr>
            <p:spPr>
              <a:xfrm>
                <a:off x="6242608" y="5873334"/>
                <a:ext cx="5457713" cy="431785"/>
              </a:xfrm>
              <a:prstGeom prst="rect">
                <a:avLst/>
              </a:prstGeom>
              <a:blipFill>
                <a:blip r:embed="rId4"/>
                <a:stretch>
                  <a:fillRect/>
                </a:stretch>
              </a:blipFill>
            </p:spPr>
            <p:txBody>
              <a:bodyPr/>
              <a:lstStyle/>
              <a:p>
                <a:r>
                  <a:rPr lang="es-CO">
                    <a:noFill/>
                  </a:rPr>
                  <a:t> </a:t>
                </a:r>
              </a:p>
            </p:txBody>
          </p:sp>
        </mc:Fallback>
      </mc:AlternateContent>
      <p:sp>
        <p:nvSpPr>
          <p:cNvPr id="6" name="CuadroTexto 5">
            <a:extLst>
              <a:ext uri="{FF2B5EF4-FFF2-40B4-BE49-F238E27FC236}">
                <a16:creationId xmlns:a16="http://schemas.microsoft.com/office/drawing/2014/main" id="{BD05A182-CA04-4D05-9983-71724BE537C5}"/>
              </a:ext>
            </a:extLst>
          </p:cNvPr>
          <p:cNvSpPr txBox="1"/>
          <p:nvPr/>
        </p:nvSpPr>
        <p:spPr>
          <a:xfrm>
            <a:off x="845528" y="1304679"/>
            <a:ext cx="10940142" cy="954107"/>
          </a:xfrm>
          <a:prstGeom prst="rect">
            <a:avLst/>
          </a:prstGeom>
          <a:noFill/>
        </p:spPr>
        <p:txBody>
          <a:bodyPr wrap="square">
            <a:spAutoFit/>
          </a:bodyPr>
          <a:lstStyle/>
          <a:p>
            <a:r>
              <a:rPr lang="es-CO" sz="2800" dirty="0"/>
              <a:t>De acuerdo a la siguiente tabla de la verdad, determinar la ecuación y el circuito.</a:t>
            </a:r>
          </a:p>
        </p:txBody>
      </p:sp>
    </p:spTree>
    <p:extLst>
      <p:ext uri="{BB962C8B-B14F-4D97-AF65-F5344CB8AC3E}">
        <p14:creationId xmlns:p14="http://schemas.microsoft.com/office/powerpoint/2010/main" val="68086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Ejemplo</a:t>
            </a:r>
            <a:endParaRPr lang="es-ES" sz="4000" b="1" dirty="0">
              <a:latin typeface="Segoe UI" panose="020B0502040204020203" pitchFamily="34" charset="0"/>
              <a:cs typeface="Segoe UI" panose="020B0502040204020203" pitchFamily="34" charset="0"/>
            </a:endParaRPr>
          </a:p>
        </p:txBody>
      </p:sp>
      <p:sp>
        <p:nvSpPr>
          <p:cNvPr id="3" name="CuadroTexto 2">
            <a:extLst>
              <a:ext uri="{FF2B5EF4-FFF2-40B4-BE49-F238E27FC236}">
                <a16:creationId xmlns:a16="http://schemas.microsoft.com/office/drawing/2014/main" id="{8A3E8758-AE11-4093-8883-74DA7A3A58D5}"/>
              </a:ext>
            </a:extLst>
          </p:cNvPr>
          <p:cNvSpPr txBox="1"/>
          <p:nvPr/>
        </p:nvSpPr>
        <p:spPr>
          <a:xfrm>
            <a:off x="756140" y="1140408"/>
            <a:ext cx="10940142" cy="523220"/>
          </a:xfrm>
          <a:prstGeom prst="rect">
            <a:avLst/>
          </a:prstGeom>
          <a:noFill/>
        </p:spPr>
        <p:txBody>
          <a:bodyPr wrap="square">
            <a:spAutoFit/>
          </a:bodyPr>
          <a:lstStyle/>
          <a:p>
            <a:r>
              <a:rPr lang="es-CO" sz="2800" dirty="0"/>
              <a:t>Pasando al circuito usando elementos de 2 entradas.</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EC35C850-1916-4DA9-961E-6DAE0EC4461B}"/>
                  </a:ext>
                </a:extLst>
              </p:cNvPr>
              <p:cNvSpPr txBox="1"/>
              <p:nvPr/>
            </p:nvSpPr>
            <p:spPr>
              <a:xfrm>
                <a:off x="3293891" y="1737160"/>
                <a:ext cx="5161321" cy="3701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CO" sz="2400" i="1">
                          <a:latin typeface="Cambria Math" panose="02040503050406030204" pitchFamily="18" charset="0"/>
                        </a:rPr>
                        <m:t>𝑆𝑎𝑙𝑖𝑑𝑎</m:t>
                      </m:r>
                      <m:r>
                        <a:rPr lang="es-CO" sz="2400" i="1">
                          <a:latin typeface="Cambria Math" panose="02040503050406030204" pitchFamily="18" charset="0"/>
                        </a:rPr>
                        <m:t>=</m:t>
                      </m:r>
                      <m:d>
                        <m:dPr>
                          <m:ctrlPr>
                            <a:rPr lang="es-CO" sz="2400" i="1">
                              <a:latin typeface="Cambria Math" panose="02040503050406030204" pitchFamily="18" charset="0"/>
                            </a:rPr>
                          </m:ctrlPr>
                        </m:dPr>
                        <m:e>
                          <m:acc>
                            <m:accPr>
                              <m:chr m:val="̅"/>
                              <m:ctrlPr>
                                <a:rPr lang="es-CO" sz="2400" i="1">
                                  <a:latin typeface="Cambria Math" panose="02040503050406030204" pitchFamily="18" charset="0"/>
                                </a:rPr>
                              </m:ctrlPr>
                            </m:accPr>
                            <m:e>
                              <m:r>
                                <a:rPr lang="es-CO" sz="2400" i="1">
                                  <a:latin typeface="Cambria Math" panose="02040503050406030204" pitchFamily="18" charset="0"/>
                                </a:rPr>
                                <m:t>𝐴𝐵𝐶</m:t>
                              </m:r>
                            </m:e>
                          </m:acc>
                        </m:e>
                      </m:d>
                      <m:r>
                        <a:rPr lang="es-CO" sz="2400" i="1">
                          <a:latin typeface="Cambria Math" panose="02040503050406030204" pitchFamily="18" charset="0"/>
                        </a:rPr>
                        <m:t>+</m:t>
                      </m:r>
                      <m:d>
                        <m:dPr>
                          <m:ctrlPr>
                            <a:rPr lang="es-CO" sz="2400" i="1">
                              <a:latin typeface="Cambria Math" panose="02040503050406030204" pitchFamily="18" charset="0"/>
                            </a:rPr>
                          </m:ctrlPr>
                        </m:dPr>
                        <m:e>
                          <m:acc>
                            <m:accPr>
                              <m:chr m:val="̅"/>
                              <m:ctrlPr>
                                <a:rPr lang="es-CO" sz="2400" i="1">
                                  <a:latin typeface="Cambria Math" panose="02040503050406030204" pitchFamily="18" charset="0"/>
                                </a:rPr>
                              </m:ctrlPr>
                            </m:accPr>
                            <m:e>
                              <m:r>
                                <a:rPr lang="es-CO" sz="2400" i="1">
                                  <a:latin typeface="Cambria Math" panose="02040503050406030204" pitchFamily="18" charset="0"/>
                                </a:rPr>
                                <m:t>𝐴</m:t>
                              </m:r>
                            </m:e>
                          </m:acc>
                          <m:r>
                            <a:rPr lang="es-CO" sz="2400" i="1">
                              <a:latin typeface="Cambria Math" panose="02040503050406030204" pitchFamily="18" charset="0"/>
                            </a:rPr>
                            <m:t>𝐵𝐶</m:t>
                          </m:r>
                        </m:e>
                      </m:d>
                      <m:r>
                        <a:rPr lang="es-CO" sz="2400" i="1">
                          <a:latin typeface="Cambria Math" panose="02040503050406030204" pitchFamily="18" charset="0"/>
                        </a:rPr>
                        <m:t>+</m:t>
                      </m:r>
                      <m:d>
                        <m:dPr>
                          <m:ctrlPr>
                            <a:rPr lang="es-CO" sz="2400" i="1">
                              <a:latin typeface="Cambria Math" panose="02040503050406030204" pitchFamily="18" charset="0"/>
                            </a:rPr>
                          </m:ctrlPr>
                        </m:dPr>
                        <m:e>
                          <m:r>
                            <a:rPr lang="es-CO" sz="2400" i="1">
                              <a:latin typeface="Cambria Math" panose="02040503050406030204" pitchFamily="18" charset="0"/>
                            </a:rPr>
                            <m:t>𝐴𝐵</m:t>
                          </m:r>
                          <m:acc>
                            <m:accPr>
                              <m:chr m:val="̅"/>
                              <m:ctrlPr>
                                <a:rPr lang="es-CO" sz="2400" i="1">
                                  <a:latin typeface="Cambria Math" panose="02040503050406030204" pitchFamily="18" charset="0"/>
                                </a:rPr>
                              </m:ctrlPr>
                            </m:accPr>
                            <m:e>
                              <m:r>
                                <a:rPr lang="es-CO" sz="2400" i="1">
                                  <a:latin typeface="Cambria Math" panose="02040503050406030204" pitchFamily="18" charset="0"/>
                                </a:rPr>
                                <m:t>𝐶</m:t>
                              </m:r>
                            </m:e>
                          </m:acc>
                        </m:e>
                      </m:d>
                    </m:oMath>
                  </m:oMathPara>
                </a14:m>
                <a:endParaRPr lang="es-CO" sz="2400" dirty="0"/>
              </a:p>
            </p:txBody>
          </p:sp>
        </mc:Choice>
        <mc:Fallback xmlns="">
          <p:sp>
            <p:nvSpPr>
              <p:cNvPr id="4" name="CuadroTexto 3">
                <a:extLst>
                  <a:ext uri="{FF2B5EF4-FFF2-40B4-BE49-F238E27FC236}">
                    <a16:creationId xmlns:a16="http://schemas.microsoft.com/office/drawing/2014/main" id="{EC35C850-1916-4DA9-961E-6DAE0EC4461B}"/>
                  </a:ext>
                </a:extLst>
              </p:cNvPr>
              <p:cNvSpPr txBox="1">
                <a:spLocks noRot="1" noChangeAspect="1" noMove="1" noResize="1" noEditPoints="1" noAdjustHandles="1" noChangeArrowheads="1" noChangeShapeType="1" noTextEdit="1"/>
              </p:cNvSpPr>
              <p:nvPr/>
            </p:nvSpPr>
            <p:spPr>
              <a:xfrm>
                <a:off x="3293891" y="1737160"/>
                <a:ext cx="5161321" cy="370101"/>
              </a:xfrm>
              <a:prstGeom prst="rect">
                <a:avLst/>
              </a:prstGeom>
              <a:blipFill>
                <a:blip r:embed="rId2"/>
                <a:stretch>
                  <a:fillRect t="-1639" r="-590" b="-9836"/>
                </a:stretch>
              </a:blipFill>
            </p:spPr>
            <p:txBody>
              <a:bodyPr/>
              <a:lstStyle/>
              <a:p>
                <a:r>
                  <a:rPr lang="es-CO">
                    <a:noFill/>
                  </a:rPr>
                  <a:t> </a:t>
                </a:r>
              </a:p>
            </p:txBody>
          </p:sp>
        </mc:Fallback>
      </mc:AlternateContent>
      <p:pic>
        <p:nvPicPr>
          <p:cNvPr id="5" name="Imagen 4">
            <a:extLst>
              <a:ext uri="{FF2B5EF4-FFF2-40B4-BE49-F238E27FC236}">
                <a16:creationId xmlns:a16="http://schemas.microsoft.com/office/drawing/2014/main" id="{7B60392D-EF15-47D9-8D80-F6CC5E8C42C2}"/>
              </a:ext>
            </a:extLst>
          </p:cNvPr>
          <p:cNvPicPr>
            <a:picLocks noChangeAspect="1"/>
          </p:cNvPicPr>
          <p:nvPr/>
        </p:nvPicPr>
        <p:blipFill>
          <a:blip r:embed="rId3"/>
          <a:stretch>
            <a:fillRect/>
          </a:stretch>
        </p:blipFill>
        <p:spPr>
          <a:xfrm>
            <a:off x="2488148" y="2180793"/>
            <a:ext cx="7476125" cy="4433516"/>
          </a:xfrm>
          <a:prstGeom prst="rect">
            <a:avLst/>
          </a:prstGeom>
        </p:spPr>
      </p:pic>
    </p:spTree>
    <p:extLst>
      <p:ext uri="{BB962C8B-B14F-4D97-AF65-F5344CB8AC3E}">
        <p14:creationId xmlns:p14="http://schemas.microsoft.com/office/powerpoint/2010/main" val="272997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Ejercicio </a:t>
            </a:r>
          </a:p>
        </p:txBody>
      </p:sp>
      <p:sp>
        <p:nvSpPr>
          <p:cNvPr id="3" name="CuadroTexto 2">
            <a:extLst>
              <a:ext uri="{FF2B5EF4-FFF2-40B4-BE49-F238E27FC236}">
                <a16:creationId xmlns:a16="http://schemas.microsoft.com/office/drawing/2014/main" id="{2747B234-676D-4741-97EB-ACD0A3D02A9C}"/>
              </a:ext>
            </a:extLst>
          </p:cNvPr>
          <p:cNvSpPr txBox="1"/>
          <p:nvPr/>
        </p:nvSpPr>
        <p:spPr>
          <a:xfrm>
            <a:off x="756140" y="1140408"/>
            <a:ext cx="10940142" cy="1077218"/>
          </a:xfrm>
          <a:prstGeom prst="rect">
            <a:avLst/>
          </a:prstGeom>
          <a:noFill/>
        </p:spPr>
        <p:txBody>
          <a:bodyPr wrap="square">
            <a:spAutoFit/>
          </a:bodyPr>
          <a:lstStyle/>
          <a:p>
            <a:pPr algn="just"/>
            <a:r>
              <a:rPr lang="es-CO" sz="3200" dirty="0"/>
              <a:t>De acuerdo a la siguiente tabla de la verdad, determinar la ecuación y el circuito.</a:t>
            </a:r>
          </a:p>
        </p:txBody>
      </p:sp>
      <mc:AlternateContent xmlns:mc="http://schemas.openxmlformats.org/markup-compatibility/2006" xmlns:a14="http://schemas.microsoft.com/office/drawing/2010/main">
        <mc:Choice Requires="a14">
          <p:graphicFrame>
            <p:nvGraphicFramePr>
              <p:cNvPr id="4" name="Tabla 4">
                <a:extLst>
                  <a:ext uri="{FF2B5EF4-FFF2-40B4-BE49-F238E27FC236}">
                    <a16:creationId xmlns:a16="http://schemas.microsoft.com/office/drawing/2014/main" id="{4234EF78-D27D-41C0-BFC7-77B1E3ACF551}"/>
                  </a:ext>
                </a:extLst>
              </p:cNvPr>
              <p:cNvGraphicFramePr>
                <a:graphicFrameLocks noGrp="1"/>
              </p:cNvGraphicFramePr>
              <p:nvPr>
                <p:extLst>
                  <p:ext uri="{D42A27DB-BD31-4B8C-83A1-F6EECF244321}">
                    <p14:modId xmlns:p14="http://schemas.microsoft.com/office/powerpoint/2010/main" val="698117287"/>
                  </p:ext>
                </p:extLst>
              </p:nvPr>
            </p:nvGraphicFramePr>
            <p:xfrm>
              <a:off x="3373007" y="2324093"/>
              <a:ext cx="6637768" cy="4365562"/>
            </p:xfrm>
            <a:graphic>
              <a:graphicData uri="http://schemas.openxmlformats.org/drawingml/2006/table">
                <a:tbl>
                  <a:tblPr firstRow="1" bandRow="1">
                    <a:tableStyleId>{7DF18680-E054-41AD-8BC1-D1AEF772440D}</a:tableStyleId>
                  </a:tblPr>
                  <a:tblGrid>
                    <a:gridCol w="1659442">
                      <a:extLst>
                        <a:ext uri="{9D8B030D-6E8A-4147-A177-3AD203B41FA5}">
                          <a16:colId xmlns:a16="http://schemas.microsoft.com/office/drawing/2014/main" val="3311208284"/>
                        </a:ext>
                      </a:extLst>
                    </a:gridCol>
                    <a:gridCol w="1659442">
                      <a:extLst>
                        <a:ext uri="{9D8B030D-6E8A-4147-A177-3AD203B41FA5}">
                          <a16:colId xmlns:a16="http://schemas.microsoft.com/office/drawing/2014/main" val="1699256303"/>
                        </a:ext>
                      </a:extLst>
                    </a:gridCol>
                    <a:gridCol w="1659442">
                      <a:extLst>
                        <a:ext uri="{9D8B030D-6E8A-4147-A177-3AD203B41FA5}">
                          <a16:colId xmlns:a16="http://schemas.microsoft.com/office/drawing/2014/main" val="3835660587"/>
                        </a:ext>
                      </a:extLst>
                    </a:gridCol>
                    <a:gridCol w="1659442">
                      <a:extLst>
                        <a:ext uri="{9D8B030D-6E8A-4147-A177-3AD203B41FA5}">
                          <a16:colId xmlns:a16="http://schemas.microsoft.com/office/drawing/2014/main" val="871917812"/>
                        </a:ext>
                      </a:extLst>
                    </a:gridCol>
                  </a:tblGrid>
                  <a:tr h="639879">
                    <a:tc>
                      <a:txBody>
                        <a:bodyPr/>
                        <a:lstStyle/>
                        <a:p>
                          <a:pPr algn="ctr"/>
                          <a:r>
                            <a:rPr lang="es-CO" sz="2000" dirty="0"/>
                            <a:t>A</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𝟐</m:t>
                                    </m:r>
                                  </m:sup>
                                </m:sSup>
                              </m:oMath>
                            </m:oMathPara>
                          </a14:m>
                          <a:endParaRPr lang="es-CO" sz="2000" dirty="0">
                            <a:latin typeface="Trebuchet MS" panose="020B0603020202020204" pitchFamily="34" charset="0"/>
                          </a:endParaRPr>
                        </a:p>
                      </a:txBody>
                      <a:tcPr/>
                    </a:tc>
                    <a:tc>
                      <a:txBody>
                        <a:bodyPr/>
                        <a:lstStyle/>
                        <a:p>
                          <a:pPr algn="ctr"/>
                          <a:r>
                            <a:rPr lang="es-CO" sz="2000" dirty="0"/>
                            <a:t>B</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𝟏</m:t>
                                    </m:r>
                                  </m:sup>
                                </m:sSup>
                              </m:oMath>
                            </m:oMathPara>
                          </a14:m>
                          <a:endParaRPr lang="es-CO" sz="2000" dirty="0">
                            <a:latin typeface="Trebuchet MS" panose="020B0603020202020204" pitchFamily="34" charset="0"/>
                          </a:endParaRPr>
                        </a:p>
                      </a:txBody>
                      <a:tcPr/>
                    </a:tc>
                    <a:tc>
                      <a:txBody>
                        <a:bodyPr/>
                        <a:lstStyle/>
                        <a:p>
                          <a:pPr algn="ctr"/>
                          <a:r>
                            <a:rPr lang="es-CO" sz="2000" dirty="0"/>
                            <a:t>C</a:t>
                          </a:r>
                        </a:p>
                        <a:p>
                          <a:pPr algn="ctr"/>
                          <a14:m>
                            <m:oMathPara xmlns:m="http://schemas.openxmlformats.org/officeDocument/2006/math">
                              <m:oMathParaPr>
                                <m:jc m:val="centerGroup"/>
                              </m:oMathParaPr>
                              <m:oMath xmlns:m="http://schemas.openxmlformats.org/officeDocument/2006/math">
                                <m:sSup>
                                  <m:sSupPr>
                                    <m:ctrlPr>
                                      <a:rPr lang="es-CO" sz="2000" i="1" smtClean="0">
                                        <a:latin typeface="Cambria Math" panose="02040503050406030204" pitchFamily="18" charset="0"/>
                                      </a:rPr>
                                    </m:ctrlPr>
                                  </m:sSupPr>
                                  <m:e>
                                    <m:r>
                                      <a:rPr lang="es-CO" sz="2000" b="1" smtClean="0">
                                        <a:latin typeface="Cambria Math" panose="02040503050406030204" pitchFamily="18" charset="0"/>
                                      </a:rPr>
                                      <m:t>𝟐</m:t>
                                    </m:r>
                                  </m:e>
                                  <m:sup>
                                    <m:r>
                                      <a:rPr lang="es-CO" sz="2000" b="1" smtClean="0">
                                        <a:latin typeface="Cambria Math" panose="02040503050406030204" pitchFamily="18" charset="0"/>
                                      </a:rPr>
                                      <m:t>𝟎</m:t>
                                    </m:r>
                                  </m:sup>
                                </m:sSup>
                              </m:oMath>
                            </m:oMathPara>
                          </a14:m>
                          <a:endParaRPr lang="es-CO" sz="2000" dirty="0">
                            <a:latin typeface="Trebuchet MS" panose="020B0603020202020204" pitchFamily="34" charset="0"/>
                          </a:endParaRPr>
                        </a:p>
                      </a:txBody>
                      <a:tcPr/>
                    </a:tc>
                    <a:tc>
                      <a:txBody>
                        <a:bodyPr/>
                        <a:lstStyle/>
                        <a:p>
                          <a:pPr algn="ctr"/>
                          <a:r>
                            <a:rPr lang="es-CO" sz="2000" dirty="0"/>
                            <a:t>Salida</a:t>
                          </a:r>
                          <a:endParaRPr lang="es-CO" sz="2000" dirty="0">
                            <a:latin typeface="Trebuchet MS" panose="020B0603020202020204" pitchFamily="34" charset="0"/>
                          </a:endParaRPr>
                        </a:p>
                      </a:txBody>
                      <a:tcPr/>
                    </a:tc>
                    <a:extLst>
                      <a:ext uri="{0D108BD9-81ED-4DB2-BD59-A6C34878D82A}">
                        <a16:rowId xmlns:a16="http://schemas.microsoft.com/office/drawing/2014/main" val="2407671784"/>
                      </a:ext>
                    </a:extLst>
                  </a:tr>
                  <a:tr h="454724">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2755046330"/>
                      </a:ext>
                    </a:extLst>
                  </a:tr>
                  <a:tr h="454724">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454408610"/>
                      </a:ext>
                    </a:extLst>
                  </a:tr>
                  <a:tr h="454724">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769480410"/>
                      </a:ext>
                    </a:extLst>
                  </a:tr>
                  <a:tr h="454724">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3248389581"/>
                      </a:ext>
                    </a:extLst>
                  </a:tr>
                  <a:tr h="454724">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281141261"/>
                      </a:ext>
                    </a:extLst>
                  </a:tr>
                  <a:tr h="454724">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642818700"/>
                      </a:ext>
                    </a:extLst>
                  </a:tr>
                  <a:tr h="454724">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593937310"/>
                      </a:ext>
                    </a:extLst>
                  </a:tr>
                  <a:tr h="454724">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91775666"/>
                      </a:ext>
                    </a:extLst>
                  </a:tr>
                </a:tbl>
              </a:graphicData>
            </a:graphic>
          </p:graphicFrame>
        </mc:Choice>
        <mc:Fallback xmlns="">
          <p:graphicFrame>
            <p:nvGraphicFramePr>
              <p:cNvPr id="4" name="Tabla 4">
                <a:extLst>
                  <a:ext uri="{FF2B5EF4-FFF2-40B4-BE49-F238E27FC236}">
                    <a16:creationId xmlns:a16="http://schemas.microsoft.com/office/drawing/2014/main" id="{4234EF78-D27D-41C0-BFC7-77B1E3ACF551}"/>
                  </a:ext>
                </a:extLst>
              </p:cNvPr>
              <p:cNvGraphicFramePr>
                <a:graphicFrameLocks noGrp="1"/>
              </p:cNvGraphicFramePr>
              <p:nvPr>
                <p:extLst>
                  <p:ext uri="{D42A27DB-BD31-4B8C-83A1-F6EECF244321}">
                    <p14:modId xmlns:p14="http://schemas.microsoft.com/office/powerpoint/2010/main" val="698117287"/>
                  </p:ext>
                </p:extLst>
              </p:nvPr>
            </p:nvGraphicFramePr>
            <p:xfrm>
              <a:off x="3373007" y="2324093"/>
              <a:ext cx="6637768" cy="4365562"/>
            </p:xfrm>
            <a:graphic>
              <a:graphicData uri="http://schemas.openxmlformats.org/drawingml/2006/table">
                <a:tbl>
                  <a:tblPr firstRow="1" bandRow="1">
                    <a:tableStyleId>{7DF18680-E054-41AD-8BC1-D1AEF772440D}</a:tableStyleId>
                  </a:tblPr>
                  <a:tblGrid>
                    <a:gridCol w="1659442">
                      <a:extLst>
                        <a:ext uri="{9D8B030D-6E8A-4147-A177-3AD203B41FA5}">
                          <a16:colId xmlns:a16="http://schemas.microsoft.com/office/drawing/2014/main" val="3311208284"/>
                        </a:ext>
                      </a:extLst>
                    </a:gridCol>
                    <a:gridCol w="1659442">
                      <a:extLst>
                        <a:ext uri="{9D8B030D-6E8A-4147-A177-3AD203B41FA5}">
                          <a16:colId xmlns:a16="http://schemas.microsoft.com/office/drawing/2014/main" val="1699256303"/>
                        </a:ext>
                      </a:extLst>
                    </a:gridCol>
                    <a:gridCol w="1659442">
                      <a:extLst>
                        <a:ext uri="{9D8B030D-6E8A-4147-A177-3AD203B41FA5}">
                          <a16:colId xmlns:a16="http://schemas.microsoft.com/office/drawing/2014/main" val="3835660587"/>
                        </a:ext>
                      </a:extLst>
                    </a:gridCol>
                    <a:gridCol w="1659442">
                      <a:extLst>
                        <a:ext uri="{9D8B030D-6E8A-4147-A177-3AD203B41FA5}">
                          <a16:colId xmlns:a16="http://schemas.microsoft.com/office/drawing/2014/main" val="871917812"/>
                        </a:ext>
                      </a:extLst>
                    </a:gridCol>
                  </a:tblGrid>
                  <a:tr h="707962">
                    <a:tc>
                      <a:txBody>
                        <a:bodyPr/>
                        <a:lstStyle/>
                        <a:p>
                          <a:endParaRPr lang="es-CO"/>
                        </a:p>
                      </a:txBody>
                      <a:tcPr>
                        <a:blipFill>
                          <a:blip r:embed="rId2"/>
                          <a:stretch>
                            <a:fillRect l="-366" t="-4310" r="-300733" b="-537931"/>
                          </a:stretch>
                        </a:blipFill>
                      </a:tcPr>
                    </a:tc>
                    <a:tc>
                      <a:txBody>
                        <a:bodyPr/>
                        <a:lstStyle/>
                        <a:p>
                          <a:endParaRPr lang="es-CO"/>
                        </a:p>
                      </a:txBody>
                      <a:tcPr>
                        <a:blipFill>
                          <a:blip r:embed="rId2"/>
                          <a:stretch>
                            <a:fillRect l="-100735" t="-4310" r="-201838" b="-537931"/>
                          </a:stretch>
                        </a:blipFill>
                      </a:tcPr>
                    </a:tc>
                    <a:tc>
                      <a:txBody>
                        <a:bodyPr/>
                        <a:lstStyle/>
                        <a:p>
                          <a:endParaRPr lang="es-CO"/>
                        </a:p>
                      </a:txBody>
                      <a:tcPr>
                        <a:blipFill>
                          <a:blip r:embed="rId2"/>
                          <a:stretch>
                            <a:fillRect l="-200000" t="-4310" r="-101099" b="-537931"/>
                          </a:stretch>
                        </a:blipFill>
                      </a:tcPr>
                    </a:tc>
                    <a:tc>
                      <a:txBody>
                        <a:bodyPr/>
                        <a:lstStyle/>
                        <a:p>
                          <a:pPr algn="ctr"/>
                          <a:r>
                            <a:rPr lang="es-CO" sz="2000" dirty="0"/>
                            <a:t>Salida</a:t>
                          </a:r>
                          <a:endParaRPr lang="es-CO" sz="2000" dirty="0">
                            <a:latin typeface="Trebuchet MS" panose="020B0603020202020204" pitchFamily="34" charset="0"/>
                          </a:endParaRPr>
                        </a:p>
                      </a:txBody>
                      <a:tcPr/>
                    </a:tc>
                    <a:extLst>
                      <a:ext uri="{0D108BD9-81ED-4DB2-BD59-A6C34878D82A}">
                        <a16:rowId xmlns:a16="http://schemas.microsoft.com/office/drawing/2014/main" val="2407671784"/>
                      </a:ext>
                    </a:extLst>
                  </a:tr>
                  <a:tr h="457200">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2755046330"/>
                      </a:ext>
                    </a:extLst>
                  </a:tr>
                  <a:tr h="457200">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454408610"/>
                      </a:ext>
                    </a:extLst>
                  </a:tr>
                  <a:tr h="457200">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769480410"/>
                      </a:ext>
                    </a:extLst>
                  </a:tr>
                  <a:tr h="457200">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3248389581"/>
                      </a:ext>
                    </a:extLst>
                  </a:tr>
                  <a:tr h="457200">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281141261"/>
                      </a:ext>
                    </a:extLst>
                  </a:tr>
                  <a:tr h="457200">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642818700"/>
                      </a:ext>
                    </a:extLst>
                  </a:tr>
                  <a:tr h="457200">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0</a:t>
                          </a:r>
                          <a:endParaRPr lang="es-CO" sz="2400" dirty="0">
                            <a:latin typeface="Trebuchet MS" panose="020B0603020202020204" pitchFamily="34" charset="0"/>
                          </a:endParaRPr>
                        </a:p>
                      </a:txBody>
                      <a:tcPr/>
                    </a:tc>
                    <a:tc>
                      <a:txBody>
                        <a:bodyPr/>
                        <a:lstStyle/>
                        <a:p>
                          <a:pPr algn="ctr"/>
                          <a:r>
                            <a:rPr lang="es-CO" sz="2400" dirty="0">
                              <a:solidFill>
                                <a:schemeClr val="tx1"/>
                              </a:solidFill>
                            </a:rPr>
                            <a:t>0</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1593937310"/>
                      </a:ext>
                    </a:extLst>
                  </a:tr>
                  <a:tr h="457200">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t>1</a:t>
                          </a:r>
                          <a:endParaRPr lang="es-CO" sz="2400" dirty="0">
                            <a:latin typeface="Trebuchet MS" panose="020B0603020202020204" pitchFamily="34" charset="0"/>
                          </a:endParaRPr>
                        </a:p>
                      </a:txBody>
                      <a:tcPr/>
                    </a:tc>
                    <a:tc>
                      <a:txBody>
                        <a:bodyPr/>
                        <a:lstStyle/>
                        <a:p>
                          <a:pPr algn="ctr"/>
                          <a:r>
                            <a:rPr lang="es-CO" sz="2400" dirty="0">
                              <a:solidFill>
                                <a:schemeClr val="tx1"/>
                              </a:solidFill>
                            </a:rPr>
                            <a:t>1</a:t>
                          </a:r>
                          <a:endParaRPr lang="es-CO" sz="2400" dirty="0">
                            <a:solidFill>
                              <a:schemeClr val="tx1"/>
                            </a:solidFill>
                            <a:latin typeface="Trebuchet MS" panose="020B0603020202020204" pitchFamily="34" charset="0"/>
                          </a:endParaRPr>
                        </a:p>
                      </a:txBody>
                      <a:tcPr/>
                    </a:tc>
                    <a:extLst>
                      <a:ext uri="{0D108BD9-81ED-4DB2-BD59-A6C34878D82A}">
                        <a16:rowId xmlns:a16="http://schemas.microsoft.com/office/drawing/2014/main" val="91775666"/>
                      </a:ext>
                    </a:extLst>
                  </a:tr>
                </a:tbl>
              </a:graphicData>
            </a:graphic>
          </p:graphicFrame>
        </mc:Fallback>
      </mc:AlternateContent>
    </p:spTree>
    <p:extLst>
      <p:ext uri="{BB962C8B-B14F-4D97-AF65-F5344CB8AC3E}">
        <p14:creationId xmlns:p14="http://schemas.microsoft.com/office/powerpoint/2010/main" val="4066785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Ejercicio </a:t>
            </a:r>
          </a:p>
        </p:txBody>
      </p:sp>
      <p:sp>
        <p:nvSpPr>
          <p:cNvPr id="3" name="CuadroTexto 2">
            <a:extLst>
              <a:ext uri="{FF2B5EF4-FFF2-40B4-BE49-F238E27FC236}">
                <a16:creationId xmlns:a16="http://schemas.microsoft.com/office/drawing/2014/main" id="{9BFB27B7-A570-41EB-8C84-E59F73A166FF}"/>
              </a:ext>
            </a:extLst>
          </p:cNvPr>
          <p:cNvSpPr txBox="1"/>
          <p:nvPr/>
        </p:nvSpPr>
        <p:spPr>
          <a:xfrm>
            <a:off x="747139" y="1165361"/>
            <a:ext cx="10940142" cy="1077218"/>
          </a:xfrm>
          <a:prstGeom prst="rect">
            <a:avLst/>
          </a:prstGeom>
          <a:noFill/>
        </p:spPr>
        <p:txBody>
          <a:bodyPr wrap="square">
            <a:spAutoFit/>
          </a:bodyPr>
          <a:lstStyle/>
          <a:p>
            <a:pPr algn="just"/>
            <a:r>
              <a:rPr lang="es-CO" sz="3200" dirty="0"/>
              <a:t>De acuerdo con el circuito, determine la tabla de verdad y la ecuación. </a:t>
            </a:r>
          </a:p>
        </p:txBody>
      </p:sp>
      <p:pic>
        <p:nvPicPr>
          <p:cNvPr id="5" name="Imagen 4">
            <a:extLst>
              <a:ext uri="{FF2B5EF4-FFF2-40B4-BE49-F238E27FC236}">
                <a16:creationId xmlns:a16="http://schemas.microsoft.com/office/drawing/2014/main" id="{0CA2B8C5-2367-4B76-B3B9-78CC7D398561}"/>
              </a:ext>
            </a:extLst>
          </p:cNvPr>
          <p:cNvPicPr>
            <a:picLocks noChangeAspect="1"/>
          </p:cNvPicPr>
          <p:nvPr/>
        </p:nvPicPr>
        <p:blipFill>
          <a:blip r:embed="rId2"/>
          <a:stretch>
            <a:fillRect/>
          </a:stretch>
        </p:blipFill>
        <p:spPr>
          <a:xfrm>
            <a:off x="323850" y="2914521"/>
            <a:ext cx="6061171" cy="3056196"/>
          </a:xfrm>
          <a:prstGeom prst="rect">
            <a:avLst/>
          </a:prstGeom>
        </p:spPr>
      </p:pic>
      <p:pic>
        <p:nvPicPr>
          <p:cNvPr id="6" name="Imagen 5">
            <a:extLst>
              <a:ext uri="{FF2B5EF4-FFF2-40B4-BE49-F238E27FC236}">
                <a16:creationId xmlns:a16="http://schemas.microsoft.com/office/drawing/2014/main" id="{10417421-72D1-4B1B-97B7-CC51F86FAA36}"/>
              </a:ext>
            </a:extLst>
          </p:cNvPr>
          <p:cNvPicPr>
            <a:picLocks noChangeAspect="1"/>
          </p:cNvPicPr>
          <p:nvPr/>
        </p:nvPicPr>
        <p:blipFill>
          <a:blip r:embed="rId3"/>
          <a:stretch>
            <a:fillRect/>
          </a:stretch>
        </p:blipFill>
        <p:spPr>
          <a:xfrm>
            <a:off x="6576017" y="2914521"/>
            <a:ext cx="5292133" cy="3085836"/>
          </a:xfrm>
          <a:prstGeom prst="rect">
            <a:avLst/>
          </a:prstGeom>
        </p:spPr>
      </p:pic>
    </p:spTree>
    <p:extLst>
      <p:ext uri="{BB962C8B-B14F-4D97-AF65-F5344CB8AC3E}">
        <p14:creationId xmlns:p14="http://schemas.microsoft.com/office/powerpoint/2010/main" val="1494243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Ejercicio</a:t>
            </a:r>
          </a:p>
        </p:txBody>
      </p:sp>
      <p:sp>
        <p:nvSpPr>
          <p:cNvPr id="3" name="CuadroTexto 2">
            <a:extLst>
              <a:ext uri="{FF2B5EF4-FFF2-40B4-BE49-F238E27FC236}">
                <a16:creationId xmlns:a16="http://schemas.microsoft.com/office/drawing/2014/main" id="{58381338-71D6-433C-A29D-C07A131CF5E5}"/>
              </a:ext>
            </a:extLst>
          </p:cNvPr>
          <p:cNvSpPr txBox="1"/>
          <p:nvPr/>
        </p:nvSpPr>
        <p:spPr>
          <a:xfrm>
            <a:off x="766189" y="1526780"/>
            <a:ext cx="10940142" cy="830997"/>
          </a:xfrm>
          <a:prstGeom prst="rect">
            <a:avLst/>
          </a:prstGeom>
          <a:noFill/>
        </p:spPr>
        <p:txBody>
          <a:bodyPr wrap="square">
            <a:spAutoFit/>
          </a:bodyPr>
          <a:lstStyle/>
          <a:p>
            <a:pPr algn="just"/>
            <a:r>
              <a:rPr lang="es-CO" sz="2400" dirty="0"/>
              <a:t>Se desea controlar una lámpara empleando tres interruptores, de forma que solo se encienda cuando esté activado un solo interruptor o los tres simultáneamente. </a:t>
            </a:r>
          </a:p>
        </p:txBody>
      </p:sp>
      <p:pic>
        <p:nvPicPr>
          <p:cNvPr id="4" name="Marcador de contenido 6">
            <a:extLst>
              <a:ext uri="{FF2B5EF4-FFF2-40B4-BE49-F238E27FC236}">
                <a16:creationId xmlns:a16="http://schemas.microsoft.com/office/drawing/2014/main" id="{9D5B69AA-F421-4359-B8A9-38E0A840EC13}"/>
              </a:ext>
            </a:extLst>
          </p:cNvPr>
          <p:cNvPicPr>
            <a:picLocks noChangeAspect="1"/>
          </p:cNvPicPr>
          <p:nvPr/>
        </p:nvPicPr>
        <p:blipFill>
          <a:blip r:embed="rId2"/>
          <a:stretch>
            <a:fillRect/>
          </a:stretch>
        </p:blipFill>
        <p:spPr>
          <a:xfrm>
            <a:off x="5323552" y="2727546"/>
            <a:ext cx="5161265" cy="2603674"/>
          </a:xfrm>
          <a:prstGeom prst="rect">
            <a:avLst/>
          </a:prstGeom>
        </p:spPr>
      </p:pic>
      <p:pic>
        <p:nvPicPr>
          <p:cNvPr id="5" name="Imagen 4">
            <a:extLst>
              <a:ext uri="{FF2B5EF4-FFF2-40B4-BE49-F238E27FC236}">
                <a16:creationId xmlns:a16="http://schemas.microsoft.com/office/drawing/2014/main" id="{F7DD4AA5-E7A4-4AA8-8CFC-5110D2057CCD}"/>
              </a:ext>
            </a:extLst>
          </p:cNvPr>
          <p:cNvPicPr>
            <a:picLocks noChangeAspect="1"/>
          </p:cNvPicPr>
          <p:nvPr/>
        </p:nvPicPr>
        <p:blipFill>
          <a:blip r:embed="rId3"/>
          <a:stretch>
            <a:fillRect/>
          </a:stretch>
        </p:blipFill>
        <p:spPr>
          <a:xfrm>
            <a:off x="847235" y="2643303"/>
            <a:ext cx="3504342" cy="3713841"/>
          </a:xfrm>
          <a:prstGeom prst="rect">
            <a:avLst/>
          </a:prstGeom>
        </p:spPr>
      </p:pic>
      <p:pic>
        <p:nvPicPr>
          <p:cNvPr id="6" name="Imagen 5">
            <a:extLst>
              <a:ext uri="{FF2B5EF4-FFF2-40B4-BE49-F238E27FC236}">
                <a16:creationId xmlns:a16="http://schemas.microsoft.com/office/drawing/2014/main" id="{AE912FCC-0CB4-41EB-9F93-9495DF347E57}"/>
              </a:ext>
            </a:extLst>
          </p:cNvPr>
          <p:cNvPicPr>
            <a:picLocks noChangeAspect="1"/>
          </p:cNvPicPr>
          <p:nvPr/>
        </p:nvPicPr>
        <p:blipFill>
          <a:blip r:embed="rId4"/>
          <a:stretch>
            <a:fillRect/>
          </a:stretch>
        </p:blipFill>
        <p:spPr>
          <a:xfrm>
            <a:off x="4524374" y="5468931"/>
            <a:ext cx="7306501" cy="1022040"/>
          </a:xfrm>
          <a:prstGeom prst="rect">
            <a:avLst/>
          </a:prstGeom>
        </p:spPr>
      </p:pic>
    </p:spTree>
    <p:extLst>
      <p:ext uri="{BB962C8B-B14F-4D97-AF65-F5344CB8AC3E}">
        <p14:creationId xmlns:p14="http://schemas.microsoft.com/office/powerpoint/2010/main" val="28001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351134"/>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Ejercicio</a:t>
            </a:r>
          </a:p>
        </p:txBody>
      </p:sp>
      <p:sp>
        <p:nvSpPr>
          <p:cNvPr id="3" name="CuadroTexto 2">
            <a:extLst>
              <a:ext uri="{FF2B5EF4-FFF2-40B4-BE49-F238E27FC236}">
                <a16:creationId xmlns:a16="http://schemas.microsoft.com/office/drawing/2014/main" id="{E47C829E-9E50-44F7-AEE4-97A153726B3A}"/>
              </a:ext>
            </a:extLst>
          </p:cNvPr>
          <p:cNvSpPr txBox="1"/>
          <p:nvPr/>
        </p:nvSpPr>
        <p:spPr>
          <a:xfrm>
            <a:off x="907495" y="1698893"/>
            <a:ext cx="10940142" cy="4401205"/>
          </a:xfrm>
          <a:prstGeom prst="rect">
            <a:avLst/>
          </a:prstGeom>
          <a:noFill/>
        </p:spPr>
        <p:txBody>
          <a:bodyPr wrap="square">
            <a:spAutoFit/>
          </a:bodyPr>
          <a:lstStyle/>
          <a:p>
            <a:pPr algn="just"/>
            <a:r>
              <a:rPr lang="es-CO" sz="2800" dirty="0"/>
              <a:t>Se tiene un motor controlado mediante tres pulsadores A,B y C.</a:t>
            </a:r>
          </a:p>
          <a:p>
            <a:pPr algn="just"/>
            <a:r>
              <a:rPr lang="es-CO" sz="2800" dirty="0"/>
              <a:t> </a:t>
            </a:r>
          </a:p>
          <a:p>
            <a:pPr algn="just"/>
            <a:r>
              <a:rPr lang="es-CO" sz="2800" dirty="0"/>
              <a:t>Diseñe un circuito de control mediante compuertas lógicas que permita: </a:t>
            </a:r>
          </a:p>
          <a:p>
            <a:pPr algn="just"/>
            <a:endParaRPr lang="es-CO" sz="2800" dirty="0"/>
          </a:p>
          <a:p>
            <a:pPr marL="342900" indent="-342900" algn="just">
              <a:buFont typeface="Arial" panose="020B0604020202020204" pitchFamily="34" charset="0"/>
              <a:buChar char="•"/>
            </a:pPr>
            <a:r>
              <a:rPr lang="es-CO" sz="2800" dirty="0"/>
              <a:t>Se </a:t>
            </a:r>
            <a:r>
              <a:rPr lang="es-CO" sz="2800" dirty="0" err="1"/>
              <a:t>se</a:t>
            </a:r>
            <a:r>
              <a:rPr lang="es-CO" sz="2800" dirty="0"/>
              <a:t> pulsan los tres pulsadores, el motor se activa.</a:t>
            </a:r>
          </a:p>
          <a:p>
            <a:pPr marL="342900" indent="-342900" algn="just">
              <a:buFont typeface="Arial" panose="020B0604020202020204" pitchFamily="34" charset="0"/>
              <a:buChar char="•"/>
            </a:pPr>
            <a:r>
              <a:rPr lang="es-CO" sz="2800" dirty="0"/>
              <a:t>Si se pulsan dos pulsadores cualquiera, el motor se activa pero se enciende una lampara adicional como señal de emergencia. </a:t>
            </a:r>
          </a:p>
          <a:p>
            <a:pPr marL="342900" indent="-342900" algn="just">
              <a:buFont typeface="Arial" panose="020B0604020202020204" pitchFamily="34" charset="0"/>
              <a:buChar char="•"/>
            </a:pPr>
            <a:r>
              <a:rPr lang="es-CO" sz="2800" dirty="0"/>
              <a:t>Si solo se pulsa un pulsador, el motor no enciente pero enciende la lampara de emergencia. </a:t>
            </a:r>
          </a:p>
          <a:p>
            <a:pPr marL="342900" indent="-342900" algn="just">
              <a:buFont typeface="Arial" panose="020B0604020202020204" pitchFamily="34" charset="0"/>
              <a:buChar char="•"/>
            </a:pPr>
            <a:r>
              <a:rPr lang="es-CO" sz="2800" dirty="0"/>
              <a:t>Si no se pulsa ningún pulsador, ni el motor ni la lampara se activa. </a:t>
            </a:r>
          </a:p>
        </p:txBody>
      </p:sp>
    </p:spTree>
    <p:extLst>
      <p:ext uri="{BB962C8B-B14F-4D97-AF65-F5344CB8AC3E}">
        <p14:creationId xmlns:p14="http://schemas.microsoft.com/office/powerpoint/2010/main" val="2518339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Ejercicio</a:t>
            </a:r>
          </a:p>
        </p:txBody>
      </p:sp>
      <p:pic>
        <p:nvPicPr>
          <p:cNvPr id="4" name="Imagen 3">
            <a:extLst>
              <a:ext uri="{FF2B5EF4-FFF2-40B4-BE49-F238E27FC236}">
                <a16:creationId xmlns:a16="http://schemas.microsoft.com/office/drawing/2014/main" id="{707779CF-1CF6-4075-9384-2D11AC29FB00}"/>
              </a:ext>
            </a:extLst>
          </p:cNvPr>
          <p:cNvPicPr>
            <a:picLocks noChangeAspect="1"/>
          </p:cNvPicPr>
          <p:nvPr/>
        </p:nvPicPr>
        <p:blipFill>
          <a:blip r:embed="rId2"/>
          <a:stretch>
            <a:fillRect/>
          </a:stretch>
        </p:blipFill>
        <p:spPr>
          <a:xfrm>
            <a:off x="1868402" y="1216180"/>
            <a:ext cx="8989445" cy="5292449"/>
          </a:xfrm>
          <a:prstGeom prst="rect">
            <a:avLst/>
          </a:prstGeom>
        </p:spPr>
      </p:pic>
    </p:spTree>
    <p:extLst>
      <p:ext uri="{BB962C8B-B14F-4D97-AF65-F5344CB8AC3E}">
        <p14:creationId xmlns:p14="http://schemas.microsoft.com/office/powerpoint/2010/main" val="2092801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891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Ejercicio</a:t>
            </a:r>
          </a:p>
        </p:txBody>
      </p:sp>
      <p:sp>
        <p:nvSpPr>
          <p:cNvPr id="3" name="CuadroTexto 2">
            <a:extLst>
              <a:ext uri="{FF2B5EF4-FFF2-40B4-BE49-F238E27FC236}">
                <a16:creationId xmlns:a16="http://schemas.microsoft.com/office/drawing/2014/main" id="{897F8A74-E551-44E9-86FC-FFD2D56A9631}"/>
              </a:ext>
            </a:extLst>
          </p:cNvPr>
          <p:cNvSpPr txBox="1"/>
          <p:nvPr/>
        </p:nvSpPr>
        <p:spPr>
          <a:xfrm>
            <a:off x="450434" y="1074284"/>
            <a:ext cx="11291132" cy="6017032"/>
          </a:xfrm>
          <a:prstGeom prst="rect">
            <a:avLst/>
          </a:prstGeom>
          <a:noFill/>
        </p:spPr>
        <p:txBody>
          <a:bodyPr wrap="square">
            <a:spAutoFit/>
          </a:bodyPr>
          <a:lstStyle/>
          <a:p>
            <a:pPr lvl="0" algn="just">
              <a:spcBef>
                <a:spcPts val="90"/>
              </a:spcBef>
              <a:spcAft>
                <a:spcPts val="0"/>
              </a:spcAft>
              <a:tabLst>
                <a:tab pos="760730" algn="l"/>
                <a:tab pos="761365" algn="l"/>
              </a:tabLst>
            </a:pPr>
            <a:r>
              <a:rPr lang="es-CO" sz="2400" dirty="0">
                <a:effectLst/>
                <a:ea typeface="Arial MT"/>
                <a:cs typeface="Arial MT"/>
              </a:rPr>
              <a:t>Para el siguiente caso realice: tabla de verdad, diseño de circuito con compuertas lógicas. Se desea realizar un circuito de control para el toldo de una terraza de una vivienda. El toldo tiene la función tanto de dar sombra como de proteger del viento y de la lluvia. Se dispone de un sensor S que indica si hay sol, de un sensor L que indica si llueve, de un sensor V que indica si hay viento y de un sensor F que indica si hace frio en el interior de la casa. </a:t>
            </a:r>
            <a:endParaRPr lang="es-CO" sz="3200" dirty="0">
              <a:effectLst/>
              <a:ea typeface="Arial MT"/>
              <a:cs typeface="Arial MT"/>
            </a:endParaRPr>
          </a:p>
          <a:p>
            <a:pPr marL="457200" indent="-229235" algn="just">
              <a:spcBef>
                <a:spcPts val="90"/>
              </a:spcBef>
              <a:spcAft>
                <a:spcPts val="0"/>
              </a:spcAft>
              <a:tabLst>
                <a:tab pos="760730" algn="l"/>
                <a:tab pos="761365" algn="l"/>
              </a:tabLst>
            </a:pPr>
            <a:r>
              <a:rPr lang="es-CO" sz="2400" dirty="0">
                <a:effectLst/>
                <a:ea typeface="Arial MT"/>
                <a:cs typeface="Arial MT"/>
              </a:rPr>
              <a:t> </a:t>
            </a:r>
            <a:endParaRPr lang="es-CO" sz="3200" dirty="0">
              <a:effectLst/>
              <a:ea typeface="Arial MT"/>
              <a:cs typeface="Arial MT"/>
            </a:endParaRPr>
          </a:p>
          <a:p>
            <a:pPr algn="just">
              <a:spcBef>
                <a:spcPts val="90"/>
              </a:spcBef>
              <a:tabLst>
                <a:tab pos="760730" algn="l"/>
                <a:tab pos="761365" algn="l"/>
              </a:tabLst>
            </a:pPr>
            <a:r>
              <a:rPr lang="es-CO" sz="2400" dirty="0">
                <a:effectLst/>
                <a:ea typeface="Arial MT"/>
                <a:cs typeface="Arial MT"/>
              </a:rPr>
              <a:t>El circuito que acciona el toldo debe funcionar según las siguientes condiciones:</a:t>
            </a:r>
            <a:endParaRPr lang="es-CO" sz="3200" dirty="0">
              <a:effectLst/>
              <a:ea typeface="Arial MT"/>
              <a:cs typeface="Arial MT"/>
            </a:endParaRPr>
          </a:p>
          <a:p>
            <a:pPr marL="342900" lvl="0" indent="-342900" algn="just">
              <a:spcBef>
                <a:spcPts val="90"/>
              </a:spcBef>
              <a:spcAft>
                <a:spcPts val="0"/>
              </a:spcAft>
              <a:buFont typeface="Symbol" panose="05050102010706020507" pitchFamily="18" charset="2"/>
              <a:buChar char=""/>
              <a:tabLst>
                <a:tab pos="760730" algn="l"/>
                <a:tab pos="761365" algn="l"/>
              </a:tabLst>
            </a:pPr>
            <a:r>
              <a:rPr lang="es-CO" sz="2400" dirty="0">
                <a:effectLst/>
                <a:ea typeface="Arial MT"/>
                <a:cs typeface="Arial MT"/>
              </a:rPr>
              <a:t>Siempre que llueva se debe extender el toldo para evitar que se moje la terraza. No se considerará posible que simultáneamente llueva y haga sol.</a:t>
            </a:r>
            <a:endParaRPr lang="es-CO" sz="3200" dirty="0">
              <a:effectLst/>
              <a:ea typeface="Arial MT"/>
              <a:cs typeface="Arial MT"/>
            </a:endParaRPr>
          </a:p>
          <a:p>
            <a:pPr marL="342900" lvl="0" indent="-342900" algn="just">
              <a:spcBef>
                <a:spcPts val="90"/>
              </a:spcBef>
              <a:spcAft>
                <a:spcPts val="0"/>
              </a:spcAft>
              <a:buFont typeface="Symbol" panose="05050102010706020507" pitchFamily="18" charset="2"/>
              <a:buChar char=""/>
              <a:tabLst>
                <a:tab pos="760730" algn="l"/>
                <a:tab pos="761365" algn="l"/>
              </a:tabLst>
            </a:pPr>
            <a:r>
              <a:rPr lang="es-CO" sz="2400" dirty="0">
                <a:effectLst/>
                <a:ea typeface="Arial MT"/>
                <a:cs typeface="Arial MT"/>
              </a:rPr>
              <a:t>Si hace viento se debe extender el toldo para evitar que el viento moleste. Sin embargo, hay una excepción: aun cuando haya viento, si el día está soleado y hace frío en la casa, se recogerá el toldo para que el sol caliente la casa.</a:t>
            </a:r>
            <a:endParaRPr lang="es-CO" sz="3200" dirty="0">
              <a:effectLst/>
              <a:ea typeface="Arial MT"/>
              <a:cs typeface="Arial MT"/>
            </a:endParaRPr>
          </a:p>
          <a:p>
            <a:pPr marL="342900" lvl="0" indent="-342900" algn="just">
              <a:spcBef>
                <a:spcPts val="90"/>
              </a:spcBef>
              <a:spcAft>
                <a:spcPts val="0"/>
              </a:spcAft>
              <a:buFont typeface="Symbol" panose="05050102010706020507" pitchFamily="18" charset="2"/>
              <a:buChar char=""/>
              <a:tabLst>
                <a:tab pos="760730" algn="l"/>
                <a:tab pos="761365" algn="l"/>
              </a:tabLst>
            </a:pPr>
            <a:r>
              <a:rPr lang="es-CO" sz="2400" dirty="0">
                <a:effectLst/>
                <a:ea typeface="Arial MT"/>
                <a:cs typeface="Arial MT"/>
              </a:rPr>
              <a:t>Por último, si no hace viento ni llueve, sólo se bajará el toldo en los días de sol y cuando haga calor en el interior, para evitar que se caliente mucho la casa.</a:t>
            </a:r>
            <a:endParaRPr lang="es-CO" sz="3200" dirty="0">
              <a:effectLst/>
              <a:ea typeface="Arial MT"/>
              <a:cs typeface="Arial MT"/>
            </a:endParaRPr>
          </a:p>
          <a:p>
            <a:pPr>
              <a:spcBef>
                <a:spcPts val="90"/>
              </a:spcBef>
              <a:tabLst>
                <a:tab pos="760730" algn="l"/>
                <a:tab pos="761365" algn="l"/>
              </a:tabLst>
            </a:pPr>
            <a:r>
              <a:rPr lang="es-CO" sz="2000" dirty="0">
                <a:effectLst/>
                <a:latin typeface="Trebuchet MS" panose="020B0603020202020204" pitchFamily="34" charset="0"/>
                <a:ea typeface="Arial MT"/>
                <a:cs typeface="Arial MT"/>
              </a:rPr>
              <a:t> </a:t>
            </a:r>
            <a:endParaRPr lang="es-CO" sz="2800" dirty="0">
              <a:effectLst/>
              <a:latin typeface="Trebuchet MS" panose="020B0603020202020204" pitchFamily="34" charset="0"/>
              <a:ea typeface="Arial MT"/>
              <a:cs typeface="Arial MT"/>
            </a:endParaRPr>
          </a:p>
        </p:txBody>
      </p:sp>
    </p:spTree>
    <p:extLst>
      <p:ext uri="{BB962C8B-B14F-4D97-AF65-F5344CB8AC3E}">
        <p14:creationId xmlns:p14="http://schemas.microsoft.com/office/powerpoint/2010/main" val="347574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434821" y="40285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AND</a:t>
            </a:r>
          </a:p>
        </p:txBody>
      </p:sp>
      <p:pic>
        <p:nvPicPr>
          <p:cNvPr id="3" name="Picture 4">
            <a:extLst>
              <a:ext uri="{FF2B5EF4-FFF2-40B4-BE49-F238E27FC236}">
                <a16:creationId xmlns:a16="http://schemas.microsoft.com/office/drawing/2014/main" id="{06AF8846-F789-47AC-8C42-8F09D63FD823}"/>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762243" y="4495235"/>
            <a:ext cx="2478486" cy="903902"/>
          </a:xfrm>
          <a:prstGeom prst="rect">
            <a:avLst/>
          </a:prstGeom>
          <a:noFill/>
          <a:ln w="9525">
            <a:noFill/>
            <a:miter lim="800000"/>
            <a:headEnd/>
            <a:tailEnd/>
          </a:ln>
        </p:spPr>
      </p:pic>
      <p:sp>
        <p:nvSpPr>
          <p:cNvPr id="4" name="4 Marcador de contenido">
            <a:extLst>
              <a:ext uri="{FF2B5EF4-FFF2-40B4-BE49-F238E27FC236}">
                <a16:creationId xmlns:a16="http://schemas.microsoft.com/office/drawing/2014/main" id="{9958C680-219D-4D2E-8232-1765739F4CBD}"/>
              </a:ext>
            </a:extLst>
          </p:cNvPr>
          <p:cNvSpPr txBox="1">
            <a:spLocks/>
          </p:cNvSpPr>
          <p:nvPr/>
        </p:nvSpPr>
        <p:spPr bwMode="auto">
          <a:xfrm>
            <a:off x="716952" y="4120184"/>
            <a:ext cx="3028950" cy="37505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defPPr>
              <a:defRPr lang="en-US"/>
            </a:defPPr>
            <a:lvl1pPr marL="273050" indent="-273050" fontAlgn="base">
              <a:spcBef>
                <a:spcPts val="600"/>
              </a:spcBef>
              <a:spcAft>
                <a:spcPct val="0"/>
              </a:spcAft>
              <a:buClr>
                <a:schemeClr val="accent1"/>
              </a:buClr>
              <a:buSzPct val="76000"/>
              <a:buFont typeface="Wingdings 3" pitchFamily="18" charset="2"/>
              <a:buChar char=""/>
              <a:defRPr sz="1600"/>
            </a:lvl1pPr>
            <a:lvl2pPr marL="547688" indent="-273050" fontAlgn="base">
              <a:spcBef>
                <a:spcPts val="500"/>
              </a:spcBef>
              <a:spcAft>
                <a:spcPct val="0"/>
              </a:spcAft>
              <a:buClr>
                <a:schemeClr val="accent2"/>
              </a:buClr>
              <a:buSzPct val="76000"/>
              <a:buFont typeface="Wingdings 3" pitchFamily="18" charset="2"/>
              <a:buChar char=""/>
              <a:defRPr sz="2300">
                <a:solidFill>
                  <a:schemeClr val="tx2"/>
                </a:solidFill>
                <a:latin typeface="Calibri" pitchFamily="34" charset="0"/>
              </a:defRPr>
            </a:lvl2pPr>
            <a:lvl3pPr marL="822325" indent="-228600" fontAlgn="base">
              <a:spcBef>
                <a:spcPts val="500"/>
              </a:spcBef>
              <a:spcAft>
                <a:spcPct val="0"/>
              </a:spcAft>
              <a:buClr>
                <a:srgbClr val="BCBCBC"/>
              </a:buClr>
              <a:buSzPct val="76000"/>
              <a:buFont typeface="Wingdings 3" pitchFamily="18" charset="2"/>
              <a:buChar char=""/>
              <a:defRPr sz="2000">
                <a:latin typeface="Calibri" pitchFamily="34" charset="0"/>
              </a:defRPr>
            </a:lvl3pPr>
            <a:lvl4pPr marL="1096963" indent="-228600" fontAlgn="base">
              <a:spcBef>
                <a:spcPts val="400"/>
              </a:spcBef>
              <a:spcAft>
                <a:spcPct val="0"/>
              </a:spcAft>
              <a:buClr>
                <a:srgbClr val="8BA2B4"/>
              </a:buClr>
              <a:buSzPct val="70000"/>
              <a:buFont typeface="Wingdings" pitchFamily="2" charset="2"/>
              <a:buChar char=""/>
              <a:defRPr>
                <a:latin typeface="Calibri" pitchFamily="34" charset="0"/>
              </a:defRPr>
            </a:lvl4pPr>
            <a:lvl5pPr marL="1371600" indent="-228600" fontAlgn="base">
              <a:spcBef>
                <a:spcPts val="300"/>
              </a:spcBef>
              <a:spcAft>
                <a:spcPct val="0"/>
              </a:spcAft>
              <a:buClr>
                <a:schemeClr val="accent2"/>
              </a:buClr>
              <a:buSzPct val="70000"/>
              <a:buFont typeface="Wingdings" pitchFamily="2" charset="2"/>
              <a:buChar char=""/>
              <a:defRPr sz="1600">
                <a:latin typeface="Calibri" pitchFamily="34" charset="0"/>
              </a:defRPr>
            </a:lvl5pPr>
            <a:lvl6pPr marL="1645920" indent="-182880">
              <a:spcBef>
                <a:spcPts val="300"/>
              </a:spcBef>
              <a:buClr>
                <a:srgbClr val="9FB8CD">
                  <a:shade val="75000"/>
                </a:srgbClr>
              </a:buClr>
              <a:buSzPct val="75000"/>
              <a:buFont typeface="Wingdings 3"/>
              <a:buChar char=""/>
              <a:defRPr kumimoji="0" sz="1600"/>
            </a:lvl6pPr>
            <a:lvl7pPr marL="1828800" indent="-182880">
              <a:spcBef>
                <a:spcPts val="300"/>
              </a:spcBef>
              <a:buClr>
                <a:srgbClr val="727CA3">
                  <a:shade val="75000"/>
                </a:srgbClr>
              </a:buClr>
              <a:buSzPct val="75000"/>
              <a:buFont typeface="Wingdings 3"/>
              <a:buChar char=""/>
              <a:defRPr kumimoji="0" sz="1400"/>
            </a:lvl7pPr>
            <a:lvl8pPr marL="2011680" indent="-182880">
              <a:spcBef>
                <a:spcPts val="300"/>
              </a:spcBef>
              <a:buClr>
                <a:prstClr val="white">
                  <a:shade val="50000"/>
                </a:prstClr>
              </a:buClr>
              <a:buSzPct val="75000"/>
              <a:buFont typeface="Wingdings 3"/>
              <a:buChar char=""/>
              <a:defRPr kumimoji="0" sz="1400"/>
            </a:lvl8pPr>
            <a:lvl9pPr marL="2194560" indent="-182880">
              <a:spcBef>
                <a:spcPts val="300"/>
              </a:spcBef>
              <a:buClr>
                <a:srgbClr val="9FB8CD"/>
              </a:buClr>
              <a:buSzPct val="75000"/>
              <a:buFont typeface="Wingdings 3"/>
              <a:buChar char=""/>
              <a:defRPr kumimoji="0" sz="1200"/>
            </a:lvl9pPr>
          </a:lstStyle>
          <a:p>
            <a:r>
              <a:rPr lang="es-ES" dirty="0"/>
              <a:t>Símbolo lógico</a:t>
            </a:r>
            <a:endParaRPr lang="es-CO" dirty="0"/>
          </a:p>
        </p:txBody>
      </p:sp>
      <p:pic>
        <p:nvPicPr>
          <p:cNvPr id="5" name="Picture 5">
            <a:extLst>
              <a:ext uri="{FF2B5EF4-FFF2-40B4-BE49-F238E27FC236}">
                <a16:creationId xmlns:a16="http://schemas.microsoft.com/office/drawing/2014/main" id="{551D1A14-73E7-45A0-A9B2-5CF39E58210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4864311" y="2153663"/>
            <a:ext cx="1941042" cy="1911198"/>
          </a:xfrm>
          <a:prstGeom prst="rect">
            <a:avLst/>
          </a:prstGeom>
          <a:noFill/>
          <a:ln w="9525">
            <a:noFill/>
            <a:miter lim="800000"/>
            <a:headEnd/>
            <a:tailEnd/>
          </a:ln>
        </p:spPr>
      </p:pic>
      <p:pic>
        <p:nvPicPr>
          <p:cNvPr id="6" name="Picture 6">
            <a:extLst>
              <a:ext uri="{FF2B5EF4-FFF2-40B4-BE49-F238E27FC236}">
                <a16:creationId xmlns:a16="http://schemas.microsoft.com/office/drawing/2014/main" id="{14B0D2B2-B38A-4AB3-BD11-8C30B3034AB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Lst>
          </a:blip>
          <a:srcRect/>
          <a:stretch>
            <a:fillRect/>
          </a:stretch>
        </p:blipFill>
        <p:spPr bwMode="auto">
          <a:xfrm>
            <a:off x="4251075" y="4495234"/>
            <a:ext cx="3167515" cy="874671"/>
          </a:xfrm>
          <a:prstGeom prst="rect">
            <a:avLst/>
          </a:prstGeom>
          <a:noFill/>
          <a:ln w="9525">
            <a:noFill/>
            <a:miter lim="800000"/>
            <a:headEnd/>
            <a:tailEnd/>
          </a:ln>
        </p:spPr>
      </p:pic>
      <p:sp>
        <p:nvSpPr>
          <p:cNvPr id="8" name="4 Marcador de contenido">
            <a:extLst>
              <a:ext uri="{FF2B5EF4-FFF2-40B4-BE49-F238E27FC236}">
                <a16:creationId xmlns:a16="http://schemas.microsoft.com/office/drawing/2014/main" id="{1526CF18-EC49-44C1-AAF4-9C3B85EE2BE6}"/>
              </a:ext>
            </a:extLst>
          </p:cNvPr>
          <p:cNvSpPr txBox="1">
            <a:spLocks/>
          </p:cNvSpPr>
          <p:nvPr/>
        </p:nvSpPr>
        <p:spPr bwMode="auto">
          <a:xfrm>
            <a:off x="668894" y="1750951"/>
            <a:ext cx="3028950" cy="375050"/>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lvl1pPr marL="273050" indent="-273050" algn="l" rtl="0" eaLnBrk="1" fontAlgn="base" hangingPunct="1">
              <a:spcBef>
                <a:spcPts val="600"/>
              </a:spcBef>
              <a:spcAft>
                <a:spcPct val="0"/>
              </a:spcAft>
              <a:buClr>
                <a:schemeClr val="accent1"/>
              </a:buClr>
              <a:buSzPct val="76000"/>
              <a:buFont typeface="Wingdings 3" pitchFamily="18" charset="2"/>
              <a:buChar char=""/>
              <a:defRPr sz="2600" kern="1200">
                <a:solidFill>
                  <a:schemeClr val="tx1"/>
                </a:solidFill>
                <a:latin typeface="Calibri" pitchFamily="34" charset="0"/>
                <a:ea typeface="+mn-ea"/>
                <a:cs typeface="+mn-cs"/>
              </a:defRPr>
            </a:lvl1pPr>
            <a:lvl2pPr marL="547688" indent="-273050" algn="l" rtl="0" eaLnBrk="1" fontAlgn="base" hangingPunct="1">
              <a:spcBef>
                <a:spcPts val="500"/>
              </a:spcBef>
              <a:spcAft>
                <a:spcPct val="0"/>
              </a:spcAft>
              <a:buClr>
                <a:schemeClr val="accent2"/>
              </a:buClr>
              <a:buSzPct val="76000"/>
              <a:buFont typeface="Wingdings 3" pitchFamily="18" charset="2"/>
              <a:buChar char=""/>
              <a:defRPr sz="2300" kern="1200">
                <a:solidFill>
                  <a:schemeClr val="tx2"/>
                </a:solidFill>
                <a:latin typeface="Calibri" pitchFamily="34" charset="0"/>
                <a:ea typeface="+mn-ea"/>
                <a:cs typeface="+mn-cs"/>
              </a:defRPr>
            </a:lvl2pPr>
            <a:lvl3pPr marL="822325" indent="-228600" algn="l" rtl="0" eaLnBrk="1" fontAlgn="base" hangingPunct="1">
              <a:spcBef>
                <a:spcPts val="500"/>
              </a:spcBef>
              <a:spcAft>
                <a:spcPct val="0"/>
              </a:spcAft>
              <a:buClr>
                <a:srgbClr val="BCBCBC"/>
              </a:buClr>
              <a:buSzPct val="76000"/>
              <a:buFont typeface="Wingdings 3" pitchFamily="18" charset="2"/>
              <a:buChar char=""/>
              <a:defRPr sz="2000" kern="1200">
                <a:solidFill>
                  <a:schemeClr val="tx1"/>
                </a:solidFill>
                <a:latin typeface="Calibri" pitchFamily="34" charset="0"/>
                <a:ea typeface="+mn-ea"/>
                <a:cs typeface="+mn-cs"/>
              </a:defRPr>
            </a:lvl3pPr>
            <a:lvl4pPr marL="1096963" indent="-228600" algn="l" rtl="0" eaLnBrk="1" fontAlgn="base" hangingPunct="1">
              <a:spcBef>
                <a:spcPts val="400"/>
              </a:spcBef>
              <a:spcAft>
                <a:spcPct val="0"/>
              </a:spcAft>
              <a:buClr>
                <a:srgbClr val="8BA2B4"/>
              </a:buClr>
              <a:buSzPct val="70000"/>
              <a:buFont typeface="Wingdings" pitchFamily="2" charset="2"/>
              <a:buChar char=""/>
              <a:defRPr kern="1200">
                <a:solidFill>
                  <a:schemeClr val="tx1"/>
                </a:solidFill>
                <a:latin typeface="Calibri" pitchFamily="34" charset="0"/>
                <a:ea typeface="+mn-ea"/>
                <a:cs typeface="+mn-cs"/>
              </a:defRPr>
            </a:lvl4pPr>
            <a:lvl5pPr marL="1371600" indent="-228600" algn="l" rtl="0" eaLnBrk="1" fontAlgn="base" hangingPunct="1">
              <a:spcBef>
                <a:spcPts val="300"/>
              </a:spcBef>
              <a:spcAft>
                <a:spcPct val="0"/>
              </a:spcAft>
              <a:buClr>
                <a:schemeClr val="accent2"/>
              </a:buClr>
              <a:buSzPct val="70000"/>
              <a:buFont typeface="Wingdings" pitchFamily="2" charset="2"/>
              <a:buChar char=""/>
              <a:defRPr sz="1600" kern="1200">
                <a:solidFill>
                  <a:schemeClr val="tx1"/>
                </a:solidFill>
                <a:latin typeface="Calibri" pitchFamily="34"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s-ES" sz="1600" dirty="0">
                <a:latin typeface="+mn-lt"/>
              </a:rPr>
              <a:t>Tabla de verdad</a:t>
            </a:r>
            <a:endParaRPr lang="es-CO" sz="1600" dirty="0">
              <a:latin typeface="+mn-lt"/>
            </a:endParaRPr>
          </a:p>
        </p:txBody>
      </p:sp>
      <p:pic>
        <p:nvPicPr>
          <p:cNvPr id="9" name="Picture 2">
            <a:extLst>
              <a:ext uri="{FF2B5EF4-FFF2-40B4-BE49-F238E27FC236}">
                <a16:creationId xmlns:a16="http://schemas.microsoft.com/office/drawing/2014/main" id="{7660ECDC-F909-4B62-9F24-34A7D72C7B75}"/>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Lst>
          </a:blip>
          <a:srcRect/>
          <a:stretch>
            <a:fillRect/>
          </a:stretch>
        </p:blipFill>
        <p:spPr bwMode="auto">
          <a:xfrm>
            <a:off x="762243" y="2153663"/>
            <a:ext cx="2550148" cy="1740875"/>
          </a:xfrm>
          <a:prstGeom prst="rect">
            <a:avLst/>
          </a:prstGeom>
          <a:noFill/>
          <a:ln w="9525">
            <a:noFill/>
            <a:miter lim="800000"/>
            <a:headEnd/>
            <a:tailEnd/>
          </a:ln>
        </p:spPr>
      </p:pic>
      <p:pic>
        <p:nvPicPr>
          <p:cNvPr id="10" name="Imagen 9">
            <a:extLst>
              <a:ext uri="{FF2B5EF4-FFF2-40B4-BE49-F238E27FC236}">
                <a16:creationId xmlns:a16="http://schemas.microsoft.com/office/drawing/2014/main" id="{D73E4C79-C7A9-4B52-8ABD-2CF94098EBFA}"/>
              </a:ext>
            </a:extLst>
          </p:cNvPr>
          <p:cNvPicPr>
            <a:picLocks noChangeAspect="1"/>
          </p:cNvPicPr>
          <p:nvPr/>
        </p:nvPicPr>
        <p:blipFill>
          <a:blip r:embed="rId10"/>
          <a:stretch>
            <a:fillRect/>
          </a:stretch>
        </p:blipFill>
        <p:spPr>
          <a:xfrm>
            <a:off x="7890147" y="2607972"/>
            <a:ext cx="4085311" cy="2106642"/>
          </a:xfrm>
          <a:prstGeom prst="rect">
            <a:avLst/>
          </a:prstGeom>
        </p:spPr>
      </p:pic>
    </p:spTree>
    <p:extLst>
      <p:ext uri="{BB962C8B-B14F-4D97-AF65-F5344CB8AC3E}">
        <p14:creationId xmlns:p14="http://schemas.microsoft.com/office/powerpoint/2010/main" val="17781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par>
                                <p:cTn id="8" presetID="4"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ox(i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i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ox(in)">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box(in)">
                                      <p:cBhvr>
                                        <p:cTn id="25" dur="500"/>
                                        <p:tgtEl>
                                          <p:spTgt spid="8">
                                            <p:txEl>
                                              <p:pRg st="0" end="0"/>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5">
            <a:extLst>
              <a:ext uri="{FF2B5EF4-FFF2-40B4-BE49-F238E27FC236}">
                <a16:creationId xmlns:a16="http://schemas.microsoft.com/office/drawing/2014/main" id="{EF299566-5DC9-4BE4-8178-018C650F253A}"/>
              </a:ext>
            </a:extLst>
          </p:cNvPr>
          <p:cNvSpPr txBox="1">
            <a:spLocks/>
          </p:cNvSpPr>
          <p:nvPr/>
        </p:nvSpPr>
        <p:spPr>
          <a:xfrm>
            <a:off x="7614302" y="2914751"/>
            <a:ext cx="4457197"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AND</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7408 </a:t>
            </a:r>
          </a:p>
        </p:txBody>
      </p:sp>
      <p:pic>
        <p:nvPicPr>
          <p:cNvPr id="12" name="Imagen 11">
            <a:extLst>
              <a:ext uri="{FF2B5EF4-FFF2-40B4-BE49-F238E27FC236}">
                <a16:creationId xmlns:a16="http://schemas.microsoft.com/office/drawing/2014/main" id="{CD1142F2-C993-4851-A796-DCA9360061A2}"/>
              </a:ext>
            </a:extLst>
          </p:cNvPr>
          <p:cNvPicPr>
            <a:picLocks noChangeAspect="1"/>
          </p:cNvPicPr>
          <p:nvPr/>
        </p:nvPicPr>
        <p:blipFill>
          <a:blip r:embed="rId2"/>
          <a:stretch>
            <a:fillRect/>
          </a:stretch>
        </p:blipFill>
        <p:spPr>
          <a:xfrm>
            <a:off x="589857" y="309785"/>
            <a:ext cx="7412539" cy="6238430"/>
          </a:xfrm>
          <a:prstGeom prst="rect">
            <a:avLst/>
          </a:prstGeom>
        </p:spPr>
      </p:pic>
    </p:spTree>
    <p:extLst>
      <p:ext uri="{BB962C8B-B14F-4D97-AF65-F5344CB8AC3E}">
        <p14:creationId xmlns:p14="http://schemas.microsoft.com/office/powerpoint/2010/main" val="246902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4444822" y="1027854"/>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Ingreso de bits </a:t>
            </a:r>
          </a:p>
        </p:txBody>
      </p:sp>
      <p:sp>
        <p:nvSpPr>
          <p:cNvPr id="3" name="Título 5">
            <a:extLst>
              <a:ext uri="{FF2B5EF4-FFF2-40B4-BE49-F238E27FC236}">
                <a16:creationId xmlns:a16="http://schemas.microsoft.com/office/drawing/2014/main" id="{5C6046C1-0DC9-40E9-A0B6-6AE8A18A1C83}"/>
              </a:ext>
            </a:extLst>
          </p:cNvPr>
          <p:cNvSpPr txBox="1">
            <a:spLocks/>
          </p:cNvSpPr>
          <p:nvPr/>
        </p:nvSpPr>
        <p:spPr>
          <a:xfrm>
            <a:off x="2749795" y="292123"/>
            <a:ext cx="5593788"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endParaRPr lang="es-ES" sz="3600" dirty="0">
              <a:solidFill>
                <a:srgbClr val="002060"/>
              </a:solidFill>
              <a:latin typeface="Trebuchet MS" panose="020B0603020202020204" pitchFamily="34" charset="0"/>
              <a:ea typeface="+mn-ea"/>
              <a:cs typeface="+mn-cs"/>
            </a:endParaRPr>
          </a:p>
        </p:txBody>
      </p:sp>
      <p:pic>
        <p:nvPicPr>
          <p:cNvPr id="4" name="Imagen 3">
            <a:extLst>
              <a:ext uri="{FF2B5EF4-FFF2-40B4-BE49-F238E27FC236}">
                <a16:creationId xmlns:a16="http://schemas.microsoft.com/office/drawing/2014/main" id="{DA81861B-8208-4869-8CE6-A22129DAF30F}"/>
              </a:ext>
            </a:extLst>
          </p:cNvPr>
          <p:cNvPicPr>
            <a:picLocks noChangeAspect="1"/>
          </p:cNvPicPr>
          <p:nvPr/>
        </p:nvPicPr>
        <p:blipFill rotWithShape="1">
          <a:blip r:embed="rId2"/>
          <a:srcRect l="7517" t="13133" r="4627" b="12451"/>
          <a:stretch/>
        </p:blipFill>
        <p:spPr>
          <a:xfrm>
            <a:off x="1641115" y="705454"/>
            <a:ext cx="4275278" cy="2077681"/>
          </a:xfrm>
          <a:prstGeom prst="rect">
            <a:avLst/>
          </a:prstGeom>
        </p:spPr>
      </p:pic>
      <p:pic>
        <p:nvPicPr>
          <p:cNvPr id="5" name="Imagen 4">
            <a:extLst>
              <a:ext uri="{FF2B5EF4-FFF2-40B4-BE49-F238E27FC236}">
                <a16:creationId xmlns:a16="http://schemas.microsoft.com/office/drawing/2014/main" id="{3DE1554F-4574-4B45-AFDB-12E231C6C49A}"/>
              </a:ext>
            </a:extLst>
          </p:cNvPr>
          <p:cNvPicPr>
            <a:picLocks noChangeAspect="1"/>
          </p:cNvPicPr>
          <p:nvPr/>
        </p:nvPicPr>
        <p:blipFill>
          <a:blip r:embed="rId3"/>
          <a:stretch>
            <a:fillRect/>
          </a:stretch>
        </p:blipFill>
        <p:spPr>
          <a:xfrm>
            <a:off x="2056498" y="2882733"/>
            <a:ext cx="3770696" cy="3920577"/>
          </a:xfrm>
          <a:prstGeom prst="rect">
            <a:avLst/>
          </a:prstGeom>
        </p:spPr>
      </p:pic>
      <p:pic>
        <p:nvPicPr>
          <p:cNvPr id="6" name="Imagen 5">
            <a:extLst>
              <a:ext uri="{FF2B5EF4-FFF2-40B4-BE49-F238E27FC236}">
                <a16:creationId xmlns:a16="http://schemas.microsoft.com/office/drawing/2014/main" id="{4819D367-626A-4E83-9D16-D39805B67519}"/>
              </a:ext>
            </a:extLst>
          </p:cNvPr>
          <p:cNvPicPr>
            <a:picLocks noChangeAspect="1"/>
          </p:cNvPicPr>
          <p:nvPr/>
        </p:nvPicPr>
        <p:blipFill>
          <a:blip r:embed="rId4"/>
          <a:stretch>
            <a:fillRect/>
          </a:stretch>
        </p:blipFill>
        <p:spPr>
          <a:xfrm>
            <a:off x="7641599" y="2961742"/>
            <a:ext cx="4275277" cy="3762558"/>
          </a:xfrm>
          <a:prstGeom prst="rect">
            <a:avLst/>
          </a:prstGeom>
        </p:spPr>
      </p:pic>
      <p:sp>
        <p:nvSpPr>
          <p:cNvPr id="7" name="CuadroTexto 6">
            <a:extLst>
              <a:ext uri="{FF2B5EF4-FFF2-40B4-BE49-F238E27FC236}">
                <a16:creationId xmlns:a16="http://schemas.microsoft.com/office/drawing/2014/main" id="{C38A1DE1-D323-4796-8AA2-ABF97FD9DFB6}"/>
              </a:ext>
            </a:extLst>
          </p:cNvPr>
          <p:cNvSpPr txBox="1"/>
          <p:nvPr/>
        </p:nvSpPr>
        <p:spPr>
          <a:xfrm>
            <a:off x="351696" y="4547998"/>
            <a:ext cx="1888452" cy="523220"/>
          </a:xfrm>
          <a:prstGeom prst="rect">
            <a:avLst/>
          </a:prstGeom>
          <a:noFill/>
        </p:spPr>
        <p:txBody>
          <a:bodyPr wrap="square">
            <a:spAutoFit/>
          </a:bodyPr>
          <a:lstStyle>
            <a:defPPr>
              <a:defRPr lang="en-US"/>
            </a:defPPr>
            <a:lvl1pPr algn="just">
              <a:defRPr sz="2800" b="0" i="0">
                <a:effectLst/>
              </a:defRPr>
            </a:lvl1pPr>
          </a:lstStyle>
          <a:p>
            <a:r>
              <a:rPr lang="es-ES"/>
              <a:t>Pull-Down </a:t>
            </a:r>
            <a:endParaRPr lang="es-MX" dirty="0"/>
          </a:p>
        </p:txBody>
      </p:sp>
      <p:sp>
        <p:nvSpPr>
          <p:cNvPr id="8" name="CuadroTexto 7">
            <a:extLst>
              <a:ext uri="{FF2B5EF4-FFF2-40B4-BE49-F238E27FC236}">
                <a16:creationId xmlns:a16="http://schemas.microsoft.com/office/drawing/2014/main" id="{E2FCB2F0-CEEF-4863-A607-ADE105B6FDC9}"/>
              </a:ext>
            </a:extLst>
          </p:cNvPr>
          <p:cNvSpPr txBox="1"/>
          <p:nvPr/>
        </p:nvSpPr>
        <p:spPr>
          <a:xfrm>
            <a:off x="6250032" y="4547998"/>
            <a:ext cx="1888452" cy="523220"/>
          </a:xfrm>
          <a:prstGeom prst="rect">
            <a:avLst/>
          </a:prstGeom>
          <a:noFill/>
        </p:spPr>
        <p:txBody>
          <a:bodyPr wrap="square">
            <a:spAutoFit/>
          </a:bodyPr>
          <a:lstStyle/>
          <a:p>
            <a:pPr algn="just"/>
            <a:r>
              <a:rPr lang="es-ES" sz="2800" b="0" i="0" dirty="0" err="1">
                <a:effectLst/>
              </a:rPr>
              <a:t>Pull</a:t>
            </a:r>
            <a:r>
              <a:rPr lang="es-ES" sz="2800" b="0" i="0" dirty="0">
                <a:effectLst/>
              </a:rPr>
              <a:t>-Up  </a:t>
            </a:r>
            <a:endParaRPr lang="es-MX" dirty="0"/>
          </a:p>
        </p:txBody>
      </p:sp>
    </p:spTree>
    <p:extLst>
      <p:ext uri="{BB962C8B-B14F-4D97-AF65-F5344CB8AC3E}">
        <p14:creationId xmlns:p14="http://schemas.microsoft.com/office/powerpoint/2010/main" val="324350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535488" y="110475"/>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OR</a:t>
            </a:r>
          </a:p>
        </p:txBody>
      </p:sp>
      <p:sp>
        <p:nvSpPr>
          <p:cNvPr id="3" name="CuadroTexto 2">
            <a:extLst>
              <a:ext uri="{FF2B5EF4-FFF2-40B4-BE49-F238E27FC236}">
                <a16:creationId xmlns:a16="http://schemas.microsoft.com/office/drawing/2014/main" id="{CA77172F-CA4C-47EE-BF14-07181DC8B0A9}"/>
              </a:ext>
            </a:extLst>
          </p:cNvPr>
          <p:cNvSpPr txBox="1"/>
          <p:nvPr/>
        </p:nvSpPr>
        <p:spPr>
          <a:xfrm>
            <a:off x="529582" y="1417592"/>
            <a:ext cx="11535506" cy="1938992"/>
          </a:xfrm>
          <a:prstGeom prst="rect">
            <a:avLst/>
          </a:prstGeom>
          <a:noFill/>
        </p:spPr>
        <p:txBody>
          <a:bodyPr wrap="square">
            <a:spAutoFit/>
          </a:bodyPr>
          <a:lstStyle/>
          <a:p>
            <a:pPr algn="just"/>
            <a:r>
              <a:rPr lang="es-MX" sz="2400" dirty="0"/>
              <a:t>Esta compuerta permite que con cualquiera de sus entradas que este en estado binario 1, su salida pasara a un estado 1 también. </a:t>
            </a:r>
          </a:p>
          <a:p>
            <a:pPr algn="just"/>
            <a:endParaRPr lang="es-MX" sz="2400" dirty="0"/>
          </a:p>
          <a:p>
            <a:pPr algn="just"/>
            <a:r>
              <a:rPr lang="es-MX" sz="2400" dirty="0"/>
              <a:t>Se puede interpretar como dos interruptores en paralelo, que sin importar cual se accione, será posible el paso de la corriente.</a:t>
            </a:r>
            <a:endParaRPr lang="es-CO" sz="2400" dirty="0">
              <a:solidFill>
                <a:srgbClr val="202124"/>
              </a:solidFill>
            </a:endParaRPr>
          </a:p>
        </p:txBody>
      </p:sp>
      <p:sp>
        <p:nvSpPr>
          <p:cNvPr id="4" name="CuadroTexto 3">
            <a:extLst>
              <a:ext uri="{FF2B5EF4-FFF2-40B4-BE49-F238E27FC236}">
                <a16:creationId xmlns:a16="http://schemas.microsoft.com/office/drawing/2014/main" id="{F5A8C97E-99DF-4852-A7C6-8F147725AF8D}"/>
              </a:ext>
            </a:extLst>
          </p:cNvPr>
          <p:cNvSpPr txBox="1"/>
          <p:nvPr/>
        </p:nvSpPr>
        <p:spPr>
          <a:xfrm>
            <a:off x="441142" y="4679935"/>
            <a:ext cx="1586791" cy="830997"/>
          </a:xfrm>
          <a:prstGeom prst="rect">
            <a:avLst/>
          </a:prstGeom>
          <a:noFill/>
        </p:spPr>
        <p:txBody>
          <a:bodyPr wrap="square">
            <a:spAutoFit/>
          </a:bodyPr>
          <a:lstStyle/>
          <a:p>
            <a:pPr algn="ctr"/>
            <a:r>
              <a:rPr lang="es-MX" sz="2400" b="1" dirty="0">
                <a:solidFill>
                  <a:schemeClr val="tx2">
                    <a:lumMod val="50000"/>
                  </a:schemeClr>
                </a:solidFill>
              </a:rPr>
              <a:t>Tabla de Verdad OR</a:t>
            </a:r>
            <a:endParaRPr lang="es-CO" sz="2400" b="1" dirty="0">
              <a:solidFill>
                <a:schemeClr val="tx2">
                  <a:lumMod val="50000"/>
                </a:schemeClr>
              </a:solidFill>
            </a:endParaRPr>
          </a:p>
        </p:txBody>
      </p:sp>
      <p:pic>
        <p:nvPicPr>
          <p:cNvPr id="5" name="Imagen 4">
            <a:extLst>
              <a:ext uri="{FF2B5EF4-FFF2-40B4-BE49-F238E27FC236}">
                <a16:creationId xmlns:a16="http://schemas.microsoft.com/office/drawing/2014/main" id="{F1946C02-9197-4086-A1FE-B2115A9E28DA}"/>
              </a:ext>
            </a:extLst>
          </p:cNvPr>
          <p:cNvPicPr>
            <a:picLocks noChangeAspect="1"/>
          </p:cNvPicPr>
          <p:nvPr/>
        </p:nvPicPr>
        <p:blipFill>
          <a:blip r:embed="rId2"/>
          <a:stretch>
            <a:fillRect/>
          </a:stretch>
        </p:blipFill>
        <p:spPr>
          <a:xfrm>
            <a:off x="2535725" y="3582884"/>
            <a:ext cx="3862278" cy="3164641"/>
          </a:xfrm>
          <a:prstGeom prst="rect">
            <a:avLst/>
          </a:prstGeom>
        </p:spPr>
      </p:pic>
      <p:pic>
        <p:nvPicPr>
          <p:cNvPr id="6" name="Imagen 5">
            <a:extLst>
              <a:ext uri="{FF2B5EF4-FFF2-40B4-BE49-F238E27FC236}">
                <a16:creationId xmlns:a16="http://schemas.microsoft.com/office/drawing/2014/main" id="{7AC91806-0415-49B6-B8F6-9155B8203ECF}"/>
              </a:ext>
            </a:extLst>
          </p:cNvPr>
          <p:cNvPicPr>
            <a:picLocks noChangeAspect="1"/>
          </p:cNvPicPr>
          <p:nvPr/>
        </p:nvPicPr>
        <p:blipFill>
          <a:blip r:embed="rId3"/>
          <a:stretch>
            <a:fillRect/>
          </a:stretch>
        </p:blipFill>
        <p:spPr>
          <a:xfrm>
            <a:off x="7420891" y="3992852"/>
            <a:ext cx="2648259" cy="1172352"/>
          </a:xfrm>
          <a:prstGeom prst="rect">
            <a:avLst/>
          </a:prstGeom>
        </p:spPr>
      </p:pic>
      <p:pic>
        <p:nvPicPr>
          <p:cNvPr id="7" name="Imagen 6">
            <a:extLst>
              <a:ext uri="{FF2B5EF4-FFF2-40B4-BE49-F238E27FC236}">
                <a16:creationId xmlns:a16="http://schemas.microsoft.com/office/drawing/2014/main" id="{86FA6C18-0E58-4D68-9E2E-DA092A9E38E2}"/>
              </a:ext>
            </a:extLst>
          </p:cNvPr>
          <p:cNvPicPr>
            <a:picLocks noChangeAspect="1"/>
          </p:cNvPicPr>
          <p:nvPr/>
        </p:nvPicPr>
        <p:blipFill>
          <a:blip r:embed="rId4"/>
          <a:stretch>
            <a:fillRect/>
          </a:stretch>
        </p:blipFill>
        <p:spPr>
          <a:xfrm>
            <a:off x="6986604" y="5575890"/>
            <a:ext cx="3667834" cy="852213"/>
          </a:xfrm>
          <a:prstGeom prst="rect">
            <a:avLst/>
          </a:prstGeom>
        </p:spPr>
      </p:pic>
    </p:spTree>
    <p:extLst>
      <p:ext uri="{BB962C8B-B14F-4D97-AF65-F5344CB8AC3E}">
        <p14:creationId xmlns:p14="http://schemas.microsoft.com/office/powerpoint/2010/main" val="10853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643939" y="180873"/>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Compuerta OR</a:t>
            </a:r>
          </a:p>
        </p:txBody>
      </p:sp>
      <p:sp>
        <p:nvSpPr>
          <p:cNvPr id="3" name="4 Marcador de contenido">
            <a:extLst>
              <a:ext uri="{FF2B5EF4-FFF2-40B4-BE49-F238E27FC236}">
                <a16:creationId xmlns:a16="http://schemas.microsoft.com/office/drawing/2014/main" id="{33927CA1-786B-4271-B4D3-F0A8AFFBD4F3}"/>
              </a:ext>
            </a:extLst>
          </p:cNvPr>
          <p:cNvSpPr txBox="1">
            <a:spLocks/>
          </p:cNvSpPr>
          <p:nvPr/>
        </p:nvSpPr>
        <p:spPr>
          <a:xfrm>
            <a:off x="403852" y="1788403"/>
            <a:ext cx="3028950" cy="3750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 sz="1600" dirty="0"/>
              <a:t>Tabla de verdad</a:t>
            </a:r>
            <a:endParaRPr lang="es-CO" sz="1600" dirty="0"/>
          </a:p>
        </p:txBody>
      </p:sp>
      <p:sp>
        <p:nvSpPr>
          <p:cNvPr id="4" name="4 Marcador de contenido">
            <a:extLst>
              <a:ext uri="{FF2B5EF4-FFF2-40B4-BE49-F238E27FC236}">
                <a16:creationId xmlns:a16="http://schemas.microsoft.com/office/drawing/2014/main" id="{DF8283F7-936A-42EB-B9BB-E5C5FB229863}"/>
              </a:ext>
            </a:extLst>
          </p:cNvPr>
          <p:cNvSpPr txBox="1">
            <a:spLocks/>
          </p:cNvSpPr>
          <p:nvPr/>
        </p:nvSpPr>
        <p:spPr bwMode="auto">
          <a:xfrm>
            <a:off x="575124" y="4498634"/>
            <a:ext cx="3028950" cy="375050"/>
          </a:xfrm>
          <a:prstGeom prst="rect">
            <a:avLst/>
          </a:prstGeom>
        </p:spPr>
        <p:txBody>
          <a:bodyPr/>
          <a:lstStyle>
            <a:defPPr>
              <a:defRPr lang="en-US"/>
            </a:defPPr>
            <a:lvl1pPr marL="342900" indent="-342900" defTabSz="457200">
              <a:spcBef>
                <a:spcPct val="20000"/>
              </a:spcBef>
              <a:buFont typeface="Arial"/>
              <a:buChar char="•"/>
              <a:defRPr sz="1600"/>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s-ES" dirty="0"/>
              <a:t>Símbolo lógico</a:t>
            </a:r>
            <a:endParaRPr lang="es-CO" dirty="0"/>
          </a:p>
        </p:txBody>
      </p:sp>
      <p:pic>
        <p:nvPicPr>
          <p:cNvPr id="5" name="Picture 2">
            <a:extLst>
              <a:ext uri="{FF2B5EF4-FFF2-40B4-BE49-F238E27FC236}">
                <a16:creationId xmlns:a16="http://schemas.microsoft.com/office/drawing/2014/main" id="{DE8D850B-1C59-499F-BE05-44A59A8B8DD2}"/>
              </a:ext>
            </a:extLst>
          </p:cNvPr>
          <p:cNvPicPr>
            <a:picLocks noChangeAspect="1" noChangeArrowheads="1"/>
          </p:cNvPicPr>
          <p:nvPr/>
        </p:nvPicPr>
        <p:blipFill>
          <a:blip r:embed="rId2" cstate="print"/>
          <a:srcRect/>
          <a:stretch>
            <a:fillRect/>
          </a:stretch>
        </p:blipFill>
        <p:spPr bwMode="auto">
          <a:xfrm>
            <a:off x="957337" y="2251740"/>
            <a:ext cx="2819775" cy="1895459"/>
          </a:xfrm>
          <a:prstGeom prst="rect">
            <a:avLst/>
          </a:prstGeom>
          <a:noFill/>
          <a:ln w="9525">
            <a:noFill/>
            <a:miter lim="800000"/>
            <a:headEnd/>
            <a:tailEnd/>
          </a:ln>
        </p:spPr>
      </p:pic>
      <p:pic>
        <p:nvPicPr>
          <p:cNvPr id="6" name="Picture 3">
            <a:extLst>
              <a:ext uri="{FF2B5EF4-FFF2-40B4-BE49-F238E27FC236}">
                <a16:creationId xmlns:a16="http://schemas.microsoft.com/office/drawing/2014/main" id="{1B463729-114E-4C0B-AC52-E40D18750BCB}"/>
              </a:ext>
            </a:extLst>
          </p:cNvPr>
          <p:cNvPicPr>
            <a:picLocks noChangeAspect="1" noChangeArrowheads="1"/>
          </p:cNvPicPr>
          <p:nvPr/>
        </p:nvPicPr>
        <p:blipFill>
          <a:blip r:embed="rId3" cstate="print"/>
          <a:srcRect/>
          <a:stretch>
            <a:fillRect/>
          </a:stretch>
        </p:blipFill>
        <p:spPr bwMode="auto">
          <a:xfrm>
            <a:off x="906205" y="5039146"/>
            <a:ext cx="2870907" cy="836907"/>
          </a:xfrm>
          <a:prstGeom prst="rect">
            <a:avLst/>
          </a:prstGeom>
          <a:noFill/>
          <a:ln w="9525">
            <a:noFill/>
            <a:miter lim="800000"/>
            <a:headEnd/>
            <a:tailEnd/>
          </a:ln>
        </p:spPr>
      </p:pic>
      <p:pic>
        <p:nvPicPr>
          <p:cNvPr id="7" name="Imagen 4" descr="fg03_00600">
            <a:extLst>
              <a:ext uri="{FF2B5EF4-FFF2-40B4-BE49-F238E27FC236}">
                <a16:creationId xmlns:a16="http://schemas.microsoft.com/office/drawing/2014/main" id="{2270A8BD-C3A8-40CE-BD4D-0B7D305DB157}"/>
              </a:ext>
            </a:extLst>
          </p:cNvPr>
          <p:cNvPicPr>
            <a:picLocks noChangeAspect="1" noChangeArrowheads="1"/>
          </p:cNvPicPr>
          <p:nvPr/>
        </p:nvPicPr>
        <p:blipFill>
          <a:blip r:embed="rId4" cstate="print"/>
          <a:srcRect/>
          <a:stretch>
            <a:fillRect/>
          </a:stretch>
        </p:blipFill>
        <p:spPr bwMode="auto">
          <a:xfrm>
            <a:off x="5217064" y="3772432"/>
            <a:ext cx="6017599" cy="2858686"/>
          </a:xfrm>
          <a:prstGeom prst="rect">
            <a:avLst/>
          </a:prstGeom>
          <a:noFill/>
          <a:ln w="9525">
            <a:solidFill>
              <a:schemeClr val="accent2">
                <a:lumMod val="75000"/>
              </a:schemeClr>
            </a:solidFill>
            <a:prstDash val="dash"/>
            <a:miter lim="800000"/>
            <a:headEnd/>
            <a:tailEnd/>
          </a:ln>
        </p:spPr>
      </p:pic>
      <p:pic>
        <p:nvPicPr>
          <p:cNvPr id="8" name="Imagen 7">
            <a:extLst>
              <a:ext uri="{FF2B5EF4-FFF2-40B4-BE49-F238E27FC236}">
                <a16:creationId xmlns:a16="http://schemas.microsoft.com/office/drawing/2014/main" id="{CA1B81A3-6E4F-4C90-BC5F-8ECDD20549F6}"/>
              </a:ext>
            </a:extLst>
          </p:cNvPr>
          <p:cNvPicPr>
            <a:picLocks noChangeAspect="1"/>
          </p:cNvPicPr>
          <p:nvPr/>
        </p:nvPicPr>
        <p:blipFill>
          <a:blip r:embed="rId5"/>
          <a:stretch>
            <a:fillRect/>
          </a:stretch>
        </p:blipFill>
        <p:spPr>
          <a:xfrm>
            <a:off x="5911964" y="350521"/>
            <a:ext cx="4719192" cy="3252263"/>
          </a:xfrm>
          <a:prstGeom prst="rect">
            <a:avLst/>
          </a:prstGeom>
        </p:spPr>
      </p:pic>
    </p:spTree>
    <p:extLst>
      <p:ext uri="{BB962C8B-B14F-4D97-AF65-F5344CB8AC3E}">
        <p14:creationId xmlns:p14="http://schemas.microsoft.com/office/powerpoint/2010/main" val="87399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5">
            <a:extLst>
              <a:ext uri="{FF2B5EF4-FFF2-40B4-BE49-F238E27FC236}">
                <a16:creationId xmlns:a16="http://schemas.microsoft.com/office/drawing/2014/main" id="{27F81B24-1CBC-448A-A35B-63DD57D82B75}"/>
              </a:ext>
            </a:extLst>
          </p:cNvPr>
          <p:cNvSpPr txBox="1">
            <a:spLocks/>
          </p:cNvSpPr>
          <p:nvPr/>
        </p:nvSpPr>
        <p:spPr>
          <a:xfrm>
            <a:off x="8256028" y="3051496"/>
            <a:ext cx="3717859" cy="874671"/>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r>
              <a:rPr lang="es-ES" sz="4000" b="1" dirty="0">
                <a:latin typeface="Segoe UI" panose="020B0502040204020203" pitchFamily="34" charset="0"/>
                <a:cs typeface="Segoe UI" panose="020B0502040204020203" pitchFamily="34" charset="0"/>
              </a:rPr>
              <a:t>Compuerta OR</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7432 </a:t>
            </a:r>
          </a:p>
        </p:txBody>
      </p:sp>
      <p:pic>
        <p:nvPicPr>
          <p:cNvPr id="4" name="Imagen 3">
            <a:extLst>
              <a:ext uri="{FF2B5EF4-FFF2-40B4-BE49-F238E27FC236}">
                <a16:creationId xmlns:a16="http://schemas.microsoft.com/office/drawing/2014/main" id="{2DDAA3F2-B70B-4B2B-8929-899BA36F8372}"/>
              </a:ext>
            </a:extLst>
          </p:cNvPr>
          <p:cNvPicPr>
            <a:picLocks noChangeAspect="1"/>
          </p:cNvPicPr>
          <p:nvPr/>
        </p:nvPicPr>
        <p:blipFill>
          <a:blip r:embed="rId2"/>
          <a:stretch>
            <a:fillRect/>
          </a:stretch>
        </p:blipFill>
        <p:spPr>
          <a:xfrm>
            <a:off x="738231" y="44610"/>
            <a:ext cx="7440064" cy="6768780"/>
          </a:xfrm>
          <a:prstGeom prst="rect">
            <a:avLst/>
          </a:prstGeom>
        </p:spPr>
      </p:pic>
    </p:spTree>
    <p:extLst>
      <p:ext uri="{BB962C8B-B14F-4D97-AF65-F5344CB8AC3E}">
        <p14:creationId xmlns:p14="http://schemas.microsoft.com/office/powerpoint/2010/main" val="3411277331"/>
      </p:ext>
    </p:extLst>
  </p:cSld>
  <p:clrMapOvr>
    <a:masterClrMapping/>
  </p:clrMapOvr>
</p:sld>
</file>

<file path=ppt/theme/theme1.xml><?xml version="1.0" encoding="utf-8"?>
<a:theme xmlns:a="http://schemas.openxmlformats.org/drawingml/2006/main" name="Tema de Office">
  <a:themeElements>
    <a:clrScheme name="ICESI">
      <a:dk1>
        <a:sysClr val="windowText" lastClr="000000"/>
      </a:dk1>
      <a:lt1>
        <a:sysClr val="window" lastClr="FFFFFF"/>
      </a:lt1>
      <a:dk2>
        <a:srgbClr val="0060A9"/>
      </a:dk2>
      <a:lt2>
        <a:srgbClr val="E7E6E6"/>
      </a:lt2>
      <a:accent1>
        <a:srgbClr val="94CAF3"/>
      </a:accent1>
      <a:accent2>
        <a:srgbClr val="00AABD"/>
      </a:accent2>
      <a:accent3>
        <a:srgbClr val="EA5B38"/>
      </a:accent3>
      <a:accent4>
        <a:srgbClr val="FFD149"/>
      </a:accent4>
      <a:accent5>
        <a:srgbClr val="002C81"/>
      </a:accent5>
      <a:accent6>
        <a:srgbClr val="82BA26"/>
      </a:accent6>
      <a:hlink>
        <a:srgbClr val="00B0F0"/>
      </a:hlink>
      <a:folHlink>
        <a:srgbClr val="5B9BD5"/>
      </a:folHlink>
    </a:clrScheme>
    <a:fontScheme name="ICESI">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8BEA2B0E260D14E9E3A8C9B99374DFD" ma:contentTypeVersion="9" ma:contentTypeDescription="Crear nuevo documento." ma:contentTypeScope="" ma:versionID="205d1ddb4c394aaf8c95ecca38a9438f">
  <xsd:schema xmlns:xsd="http://www.w3.org/2001/XMLSchema" xmlns:xs="http://www.w3.org/2001/XMLSchema" xmlns:p="http://schemas.microsoft.com/office/2006/metadata/properties" xmlns:ns2="54fca525-61d1-49a2-a95d-d005d4b799d2" xmlns:ns3="88bd1296-cf60-41d6-b01a-96e80ba78a0e" targetNamespace="http://schemas.microsoft.com/office/2006/metadata/properties" ma:root="true" ma:fieldsID="350d83f3752da93d9834fbbf546323c1" ns2:_="" ns3:_="">
    <xsd:import namespace="54fca525-61d1-49a2-a95d-d005d4b799d2"/>
    <xsd:import namespace="88bd1296-cf60-41d6-b01a-96e80ba78a0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fca525-61d1-49a2-a95d-d005d4b79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8a37e28e-12b5-4fa1-a817-aeba67de8d9a"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bd1296-cf60-41d6-b01a-96e80ba78a0e" elementFormDefault="qualified">
    <xsd:import namespace="http://schemas.microsoft.com/office/2006/documentManagement/types"/>
    <xsd:import namespace="http://schemas.microsoft.com/office/infopath/2007/PartnerControls"/>
    <xsd:element name="TaxCatchAll" ma:index="12" nillable="true" ma:displayName="Columna global de taxonomía" ma:hidden="true" ma:list="{57ee8e0f-0fef-452e-8991-ba32a6461e3b}" ma:internalName="TaxCatchAll" ma:showField="CatchAllData" ma:web="88bd1296-cf60-41d6-b01a-96e80ba78a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8bd1296-cf60-41d6-b01a-96e80ba78a0e" xsi:nil="true"/>
    <lcf76f155ced4ddcb4097134ff3c332f xmlns="54fca525-61d1-49a2-a95d-d005d4b799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2B7554F-51E2-46BF-BDFD-EFC6CB8B7FFF}">
  <ds:schemaRefs>
    <ds:schemaRef ds:uri="http://schemas.microsoft.com/sharepoint/v3/contenttype/forms"/>
  </ds:schemaRefs>
</ds:datastoreItem>
</file>

<file path=customXml/itemProps2.xml><?xml version="1.0" encoding="utf-8"?>
<ds:datastoreItem xmlns:ds="http://schemas.openxmlformats.org/officeDocument/2006/customXml" ds:itemID="{90ABF684-52D3-4038-96FA-E6B5C678E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fca525-61d1-49a2-a95d-d005d4b799d2"/>
    <ds:schemaRef ds:uri="88bd1296-cf60-41d6-b01a-96e80ba78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1ECCD9-3700-46AB-9941-6FF472C0DF5F}">
  <ds:schemaRefs>
    <ds:schemaRef ds:uri="http://schemas.microsoft.com/office/2006/metadata/properties"/>
    <ds:schemaRef ds:uri="http://schemas.microsoft.com/office/infopath/2007/PartnerControls"/>
    <ds:schemaRef ds:uri="88bd1296-cf60-41d6-b01a-96e80ba78a0e"/>
    <ds:schemaRef ds:uri="54fca525-61d1-49a2-a95d-d005d4b799d2"/>
  </ds:schemaRefs>
</ds:datastoreItem>
</file>

<file path=docProps/app.xml><?xml version="1.0" encoding="utf-8"?>
<Properties xmlns="http://schemas.openxmlformats.org/officeDocument/2006/extended-properties" xmlns:vt="http://schemas.openxmlformats.org/officeDocument/2006/docPropsVTypes">
  <Template/>
  <TotalTime>14290</TotalTime>
  <Words>1465</Words>
  <Application>Microsoft Office PowerPoint</Application>
  <PresentationFormat>Panorámica</PresentationFormat>
  <Paragraphs>324</Paragraphs>
  <Slides>37</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37</vt:i4>
      </vt:variant>
    </vt:vector>
  </HeadingPairs>
  <TitlesOfParts>
    <vt:vector size="48" baseType="lpstr">
      <vt:lpstr>Arial</vt:lpstr>
      <vt:lpstr>Arial</vt:lpstr>
      <vt:lpstr>Calibri</vt:lpstr>
      <vt:lpstr>Cambria Math</vt:lpstr>
      <vt:lpstr>Segoe UI</vt:lpstr>
      <vt:lpstr>Segoe UI Light</vt:lpstr>
      <vt:lpstr>Segoe UI Symbol</vt:lpstr>
      <vt:lpstr>Symbol</vt:lpstr>
      <vt:lpstr>Trebuchet MS</vt:lpstr>
      <vt:lpstr>Wingdings 3</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Icesi</dc:title>
  <dc:creator>Francisco Piedrahita</dc:creator>
  <cp:lastModifiedBy>Juan Esteban Palacios Duarte</cp:lastModifiedBy>
  <cp:revision>1052</cp:revision>
  <dcterms:created xsi:type="dcterms:W3CDTF">2021-03-07T02:33:19Z</dcterms:created>
  <dcterms:modified xsi:type="dcterms:W3CDTF">2024-08-08T20:09:44Z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0x01010008BEA2B0E260D14E9E3A8C9B99374DFD</vt:lpwstr>
  </property>
</Properties>
</file>